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1"/>
  </p:notesMasterIdLst>
  <p:handoutMasterIdLst>
    <p:handoutMasterId r:id="rId82"/>
  </p:handoutMasterIdLst>
  <p:sldIdLst>
    <p:sldId id="257" r:id="rId2"/>
    <p:sldId id="428" r:id="rId3"/>
    <p:sldId id="427" r:id="rId4"/>
    <p:sldId id="513" r:id="rId5"/>
    <p:sldId id="547" r:id="rId6"/>
    <p:sldId id="514" r:id="rId7"/>
    <p:sldId id="443" r:id="rId8"/>
    <p:sldId id="562" r:id="rId9"/>
    <p:sldId id="563" r:id="rId10"/>
    <p:sldId id="564" r:id="rId11"/>
    <p:sldId id="565" r:id="rId12"/>
    <p:sldId id="566" r:id="rId13"/>
    <p:sldId id="567" r:id="rId14"/>
    <p:sldId id="568" r:id="rId15"/>
    <p:sldId id="569" r:id="rId16"/>
    <p:sldId id="570" r:id="rId17"/>
    <p:sldId id="571" r:id="rId18"/>
    <p:sldId id="572" r:id="rId19"/>
    <p:sldId id="573" r:id="rId20"/>
    <p:sldId id="574" r:id="rId21"/>
    <p:sldId id="575" r:id="rId22"/>
    <p:sldId id="576" r:id="rId23"/>
    <p:sldId id="577" r:id="rId24"/>
    <p:sldId id="578" r:id="rId25"/>
    <p:sldId id="579" r:id="rId26"/>
    <p:sldId id="580" r:id="rId27"/>
    <p:sldId id="581" r:id="rId28"/>
    <p:sldId id="582" r:id="rId29"/>
    <p:sldId id="522" r:id="rId30"/>
    <p:sldId id="607" r:id="rId31"/>
    <p:sldId id="524" r:id="rId32"/>
    <p:sldId id="525" r:id="rId33"/>
    <p:sldId id="555" r:id="rId34"/>
    <p:sldId id="527" r:id="rId35"/>
    <p:sldId id="528" r:id="rId36"/>
    <p:sldId id="529" r:id="rId37"/>
    <p:sldId id="531" r:id="rId38"/>
    <p:sldId id="532" r:id="rId39"/>
    <p:sldId id="534" r:id="rId40"/>
    <p:sldId id="535" r:id="rId41"/>
    <p:sldId id="556" r:id="rId42"/>
    <p:sldId id="557" r:id="rId43"/>
    <p:sldId id="538" r:id="rId44"/>
    <p:sldId id="599" r:id="rId45"/>
    <p:sldId id="600" r:id="rId46"/>
    <p:sldId id="601" r:id="rId47"/>
    <p:sldId id="602" r:id="rId48"/>
    <p:sldId id="603" r:id="rId49"/>
    <p:sldId id="604" r:id="rId50"/>
    <p:sldId id="605" r:id="rId51"/>
    <p:sldId id="606" r:id="rId52"/>
    <p:sldId id="548" r:id="rId53"/>
    <p:sldId id="549" r:id="rId54"/>
    <p:sldId id="551" r:id="rId55"/>
    <p:sldId id="552" r:id="rId56"/>
    <p:sldId id="546" r:id="rId57"/>
    <p:sldId id="559" r:id="rId58"/>
    <p:sldId id="560" r:id="rId59"/>
    <p:sldId id="561" r:id="rId60"/>
    <p:sldId id="598" r:id="rId61"/>
    <p:sldId id="583" r:id="rId62"/>
    <p:sldId id="584" r:id="rId63"/>
    <p:sldId id="585" r:id="rId64"/>
    <p:sldId id="586" r:id="rId65"/>
    <p:sldId id="587" r:id="rId66"/>
    <p:sldId id="588" r:id="rId67"/>
    <p:sldId id="589" r:id="rId68"/>
    <p:sldId id="590" r:id="rId69"/>
    <p:sldId id="591" r:id="rId70"/>
    <p:sldId id="592" r:id="rId71"/>
    <p:sldId id="593" r:id="rId72"/>
    <p:sldId id="594" r:id="rId73"/>
    <p:sldId id="595" r:id="rId74"/>
    <p:sldId id="597" r:id="rId75"/>
    <p:sldId id="608" r:id="rId76"/>
    <p:sldId id="609" r:id="rId77"/>
    <p:sldId id="610" r:id="rId78"/>
    <p:sldId id="611" r:id="rId79"/>
    <p:sldId id="612" r:id="rId80"/>
  </p:sldIdLst>
  <p:sldSz cx="12192000" cy="6858000"/>
  <p:notesSz cx="6858000" cy="9144000"/>
  <p:embeddedFontLst>
    <p:embeddedFont>
      <p:font typeface="-윤고딕330" panose="02030504000101010101" pitchFamily="18" charset="-127"/>
      <p:regular r:id="rId83"/>
    </p:embeddedFont>
    <p:embeddedFont>
      <p:font typeface="-윤고딕320" panose="02030504000101010101" pitchFamily="18" charset="-127"/>
      <p:regular r:id="rId84"/>
    </p:embeddedFont>
    <p:embeddedFont>
      <p:font typeface="맑은 고딕" panose="020B0503020000020004" pitchFamily="50" charset="-127"/>
      <p:regular r:id="rId85"/>
      <p:bold r:id="rId86"/>
    </p:embeddedFont>
    <p:embeddedFont>
      <p:font typeface="Cambria Math" panose="02040503050406030204" pitchFamily="18" charset="0"/>
      <p:regular r:id="rId87"/>
    </p:embeddedFont>
    <p:embeddedFont>
      <p:font typeface="YDIYGO320" panose="02030504000101010101" pitchFamily="18" charset="-127"/>
      <p:regular r:id="rId88"/>
    </p:embeddedFont>
    <p:embeddedFont>
      <p:font typeface="Calibri" panose="020F0502020204030204" pitchFamily="34" charset="0"/>
      <p:regular r:id="rId89"/>
      <p:bold r:id="rId90"/>
      <p:italic r:id="rId91"/>
      <p:boldItalic r:id="rId92"/>
    </p:embeddedFont>
    <p:embeddedFont>
      <p:font typeface="Cambria" panose="02040503050406030204" pitchFamily="18" charset="0"/>
      <p:regular r:id="rId93"/>
      <p:bold r:id="rId94"/>
      <p:italic r:id="rId95"/>
      <p:boldItalic r:id="rId96"/>
    </p:embeddedFont>
    <p:embeddedFont>
      <p:font typeface="YDIYGO330" panose="02030504000101010101" pitchFamily="18" charset="-127"/>
      <p:regular r:id="rId9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11" userDrawn="1">
          <p15:clr>
            <a:srgbClr val="A4A3A4"/>
          </p15:clr>
        </p15:guide>
        <p15:guide id="4" pos="746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85CA"/>
    <a:srgbClr val="138CCF"/>
    <a:srgbClr val="FD5555"/>
    <a:srgbClr val="3B69AA"/>
    <a:srgbClr val="999999"/>
    <a:srgbClr val="C0C0C0"/>
    <a:srgbClr val="4476B8"/>
    <a:srgbClr val="D3E5D6"/>
    <a:srgbClr val="4D84C7"/>
    <a:srgbClr val="4B80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74" autoAdjust="0"/>
    <p:restoredTop sz="96064"/>
  </p:normalViewPr>
  <p:slideViewPr>
    <p:cSldViewPr snapToGrid="0" showGuides="1">
      <p:cViewPr varScale="1">
        <p:scale>
          <a:sx n="68" d="100"/>
          <a:sy n="68" d="100"/>
        </p:scale>
        <p:origin x="828" y="66"/>
      </p:cViewPr>
      <p:guideLst>
        <p:guide orient="horz" pos="2137"/>
        <p:guide pos="3840"/>
        <p:guide pos="211"/>
        <p:guide pos="746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82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font" Target="fonts/font2.fntdata"/><Relationship Id="rId89" Type="http://schemas.openxmlformats.org/officeDocument/2006/relationships/font" Target="fonts/font7.fntdata"/><Relationship Id="rId97" Type="http://schemas.openxmlformats.org/officeDocument/2006/relationships/font" Target="fonts/font15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font" Target="fonts/font5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handoutMaster" Target="handoutMasters/handoutMaster1.xml"/><Relationship Id="rId90" Type="http://schemas.openxmlformats.org/officeDocument/2006/relationships/font" Target="fonts/font8.fntdata"/><Relationship Id="rId95" Type="http://schemas.openxmlformats.org/officeDocument/2006/relationships/font" Target="fonts/font1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font" Target="fonts/font3.fntdata"/><Relationship Id="rId93" Type="http://schemas.openxmlformats.org/officeDocument/2006/relationships/font" Target="fonts/font11.fntdata"/><Relationship Id="rId98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1.fntdata"/><Relationship Id="rId88" Type="http://schemas.openxmlformats.org/officeDocument/2006/relationships/font" Target="fonts/font6.fntdata"/><Relationship Id="rId91" Type="http://schemas.openxmlformats.org/officeDocument/2006/relationships/font" Target="fonts/font9.fntdata"/><Relationship Id="rId96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font" Target="fonts/font4.fntdata"/><Relationship Id="rId94" Type="http://schemas.openxmlformats.org/officeDocument/2006/relationships/font" Target="fonts/font12.fntdata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localhost\Users\JYPark\Downloads\Segmenta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localhost\Users\JYPark\Downloads\Segmentation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localhost\Users\JYPark\Downloads\Segmentation%20(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localhost\Users\JYPark\Downloads\Segmentation%20(1)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localhost\Users\JYPark\Downloads\Segmentation%20(1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localhost\Users\JYPark\Downloads\&#4368;&#4457;&#4540;&#4370;&#4449;&#4536;%20&#4358;&#4462;&#4523;&#4361;&#4453;1%20(6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'지역별 환자수 비율'!$B$1</c:f>
              <c:strCache>
                <c:ptCount val="1"/>
                <c:pt idx="0">
                  <c:v>유아</c:v>
                </c:pt>
              </c:strCache>
            </c:strRef>
          </c:tx>
          <c:spPr>
            <a:solidFill>
              <a:srgbClr val="4E85CA"/>
            </a:solidFill>
            <a:ln>
              <a:noFill/>
            </a:ln>
            <a:effectLst/>
          </c:spPr>
          <c:invertIfNegative val="0"/>
          <c:cat>
            <c:strRef>
              <c:f>'지역별 환자수 비율'!$A$2:$A$26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강동구</c:v>
                </c:pt>
                <c:pt idx="4">
                  <c:v>강북구</c:v>
                </c:pt>
                <c:pt idx="5">
                  <c:v>강서구</c:v>
                </c:pt>
                <c:pt idx="6">
                  <c:v>관악구</c:v>
                </c:pt>
                <c:pt idx="7">
                  <c:v>광진구</c:v>
                </c:pt>
                <c:pt idx="8">
                  <c:v>구로구</c:v>
                </c:pt>
                <c:pt idx="9">
                  <c:v>금천구</c:v>
                </c:pt>
                <c:pt idx="10">
                  <c:v>노원구</c:v>
                </c:pt>
                <c:pt idx="11">
                  <c:v>도봉구</c:v>
                </c:pt>
                <c:pt idx="12">
                  <c:v>동대문구</c:v>
                </c:pt>
                <c:pt idx="13">
                  <c:v>동작구</c:v>
                </c:pt>
                <c:pt idx="14">
                  <c:v>마포구</c:v>
                </c:pt>
                <c:pt idx="15">
                  <c:v>서대문구</c:v>
                </c:pt>
                <c:pt idx="16">
                  <c:v>서초구</c:v>
                </c:pt>
                <c:pt idx="17">
                  <c:v>성동구</c:v>
                </c:pt>
                <c:pt idx="18">
                  <c:v>성북구</c:v>
                </c:pt>
                <c:pt idx="19">
                  <c:v>송파구</c:v>
                </c:pt>
                <c:pt idx="20">
                  <c:v>양천구</c:v>
                </c:pt>
                <c:pt idx="21">
                  <c:v>영등포구</c:v>
                </c:pt>
                <c:pt idx="22">
                  <c:v>용산구</c:v>
                </c:pt>
                <c:pt idx="23">
                  <c:v>은평구</c:v>
                </c:pt>
                <c:pt idx="24">
                  <c:v>중랑구</c:v>
                </c:pt>
              </c:strCache>
            </c:strRef>
          </c:cat>
          <c:val>
            <c:numRef>
              <c:f>'지역별 환자수 비율'!$B$2:$B$26</c:f>
              <c:numCache>
                <c:formatCode>0.00</c:formatCode>
                <c:ptCount val="25"/>
                <c:pt idx="0">
                  <c:v>0.49249886764226902</c:v>
                </c:pt>
                <c:pt idx="1">
                  <c:v>0.52860776336893001</c:v>
                </c:pt>
                <c:pt idx="2">
                  <c:v>0.44390966876823901</c:v>
                </c:pt>
                <c:pt idx="3">
                  <c:v>0.60949720490165504</c:v>
                </c:pt>
                <c:pt idx="4">
                  <c:v>0.73817867642783097</c:v>
                </c:pt>
                <c:pt idx="5">
                  <c:v>0.68536691696819296</c:v>
                </c:pt>
                <c:pt idx="6">
                  <c:v>0.68223435818279599</c:v>
                </c:pt>
                <c:pt idx="7">
                  <c:v>0.69932157168102804</c:v>
                </c:pt>
                <c:pt idx="8">
                  <c:v>0.69328856913706005</c:v>
                </c:pt>
                <c:pt idx="9">
                  <c:v>0.65152910772463302</c:v>
                </c:pt>
                <c:pt idx="10">
                  <c:v>0.72486736221234305</c:v>
                </c:pt>
                <c:pt idx="11">
                  <c:v>0.65664274851161497</c:v>
                </c:pt>
                <c:pt idx="12">
                  <c:v>0.59698925010102</c:v>
                </c:pt>
                <c:pt idx="13">
                  <c:v>0.51104891912888595</c:v>
                </c:pt>
                <c:pt idx="14">
                  <c:v>0.71617869512286803</c:v>
                </c:pt>
                <c:pt idx="15">
                  <c:v>0.57351491143048905</c:v>
                </c:pt>
                <c:pt idx="16">
                  <c:v>0.50084952995237397</c:v>
                </c:pt>
                <c:pt idx="17">
                  <c:v>0.64638383674427802</c:v>
                </c:pt>
                <c:pt idx="18">
                  <c:v>0.622380631448338</c:v>
                </c:pt>
                <c:pt idx="19">
                  <c:v>0.61298173046375004</c:v>
                </c:pt>
                <c:pt idx="20">
                  <c:v>0.65288982921885796</c:v>
                </c:pt>
                <c:pt idx="21">
                  <c:v>0.644666846951372</c:v>
                </c:pt>
                <c:pt idx="22">
                  <c:v>0.37566689001537401</c:v>
                </c:pt>
                <c:pt idx="23">
                  <c:v>0.67732460721759402</c:v>
                </c:pt>
                <c:pt idx="24">
                  <c:v>0.628428229958641</c:v>
                </c:pt>
              </c:numCache>
            </c:numRef>
          </c:val>
        </c:ser>
        <c:ser>
          <c:idx val="2"/>
          <c:order val="1"/>
          <c:tx>
            <c:strRef>
              <c:f>'지역별 환자수 비율'!$C$1</c:f>
              <c:strCache>
                <c:ptCount val="1"/>
                <c:pt idx="0">
                  <c:v>10대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'지역별 환자수 비율'!$A$2:$A$26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강동구</c:v>
                </c:pt>
                <c:pt idx="4">
                  <c:v>강북구</c:v>
                </c:pt>
                <c:pt idx="5">
                  <c:v>강서구</c:v>
                </c:pt>
                <c:pt idx="6">
                  <c:v>관악구</c:v>
                </c:pt>
                <c:pt idx="7">
                  <c:v>광진구</c:v>
                </c:pt>
                <c:pt idx="8">
                  <c:v>구로구</c:v>
                </c:pt>
                <c:pt idx="9">
                  <c:v>금천구</c:v>
                </c:pt>
                <c:pt idx="10">
                  <c:v>노원구</c:v>
                </c:pt>
                <c:pt idx="11">
                  <c:v>도봉구</c:v>
                </c:pt>
                <c:pt idx="12">
                  <c:v>동대문구</c:v>
                </c:pt>
                <c:pt idx="13">
                  <c:v>동작구</c:v>
                </c:pt>
                <c:pt idx="14">
                  <c:v>마포구</c:v>
                </c:pt>
                <c:pt idx="15">
                  <c:v>서대문구</c:v>
                </c:pt>
                <c:pt idx="16">
                  <c:v>서초구</c:v>
                </c:pt>
                <c:pt idx="17">
                  <c:v>성동구</c:v>
                </c:pt>
                <c:pt idx="18">
                  <c:v>성북구</c:v>
                </c:pt>
                <c:pt idx="19">
                  <c:v>송파구</c:v>
                </c:pt>
                <c:pt idx="20">
                  <c:v>양천구</c:v>
                </c:pt>
                <c:pt idx="21">
                  <c:v>영등포구</c:v>
                </c:pt>
                <c:pt idx="22">
                  <c:v>용산구</c:v>
                </c:pt>
                <c:pt idx="23">
                  <c:v>은평구</c:v>
                </c:pt>
                <c:pt idx="24">
                  <c:v>중랑구</c:v>
                </c:pt>
              </c:strCache>
            </c:strRef>
          </c:cat>
          <c:val>
            <c:numRef>
              <c:f>'지역별 환자수 비율'!$C$2:$C$26</c:f>
              <c:numCache>
                <c:formatCode>0.00</c:formatCode>
                <c:ptCount val="25"/>
                <c:pt idx="0">
                  <c:v>0.107107392675547</c:v>
                </c:pt>
                <c:pt idx="1">
                  <c:v>7.2986527339102603E-2</c:v>
                </c:pt>
                <c:pt idx="2">
                  <c:v>8.9021566564240803E-2</c:v>
                </c:pt>
                <c:pt idx="3">
                  <c:v>8.1649035673150502E-2</c:v>
                </c:pt>
                <c:pt idx="4">
                  <c:v>7.8895160171446294E-2</c:v>
                </c:pt>
                <c:pt idx="5">
                  <c:v>8.4898487405812503E-2</c:v>
                </c:pt>
                <c:pt idx="6">
                  <c:v>8.2767189984726E-2</c:v>
                </c:pt>
                <c:pt idx="7">
                  <c:v>8.9063649957199398E-2</c:v>
                </c:pt>
                <c:pt idx="8">
                  <c:v>8.0360088574995298E-2</c:v>
                </c:pt>
                <c:pt idx="9">
                  <c:v>8.0955606364500901E-2</c:v>
                </c:pt>
                <c:pt idx="10">
                  <c:v>8.7538855269003804E-2</c:v>
                </c:pt>
                <c:pt idx="11">
                  <c:v>7.69300041031587E-2</c:v>
                </c:pt>
                <c:pt idx="12">
                  <c:v>8.1430485271051206E-2</c:v>
                </c:pt>
                <c:pt idx="13">
                  <c:v>8.6049047301478401E-2</c:v>
                </c:pt>
                <c:pt idx="14">
                  <c:v>9.7147470067261404E-2</c:v>
                </c:pt>
                <c:pt idx="15">
                  <c:v>7.4179940989564097E-2</c:v>
                </c:pt>
                <c:pt idx="16">
                  <c:v>7.0218793732727797E-2</c:v>
                </c:pt>
                <c:pt idx="17">
                  <c:v>8.5062018219185895E-2</c:v>
                </c:pt>
                <c:pt idx="18">
                  <c:v>8.1626604726692004E-2</c:v>
                </c:pt>
                <c:pt idx="19">
                  <c:v>8.1394157017963598E-2</c:v>
                </c:pt>
                <c:pt idx="20">
                  <c:v>7.9098946878844903E-2</c:v>
                </c:pt>
                <c:pt idx="21">
                  <c:v>8.5901894193356199E-2</c:v>
                </c:pt>
                <c:pt idx="22">
                  <c:v>6.1316427755464899E-2</c:v>
                </c:pt>
                <c:pt idx="23">
                  <c:v>7.9903037070180497E-2</c:v>
                </c:pt>
                <c:pt idx="24">
                  <c:v>8.1523470076106899E-2</c:v>
                </c:pt>
              </c:numCache>
            </c:numRef>
          </c:val>
        </c:ser>
        <c:ser>
          <c:idx val="3"/>
          <c:order val="2"/>
          <c:tx>
            <c:strRef>
              <c:f>'지역별 환자수 비율'!$D$1</c:f>
              <c:strCache>
                <c:ptCount val="1"/>
                <c:pt idx="0">
                  <c:v>20대</c:v>
                </c:pt>
              </c:strCache>
            </c:strRef>
          </c:tx>
          <c:spPr>
            <a:solidFill>
              <a:srgbClr val="FD5555"/>
            </a:solidFill>
            <a:ln>
              <a:noFill/>
            </a:ln>
            <a:effectLst/>
          </c:spPr>
          <c:invertIfNegative val="0"/>
          <c:cat>
            <c:strRef>
              <c:f>'지역별 환자수 비율'!$A$2:$A$26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강동구</c:v>
                </c:pt>
                <c:pt idx="4">
                  <c:v>강북구</c:v>
                </c:pt>
                <c:pt idx="5">
                  <c:v>강서구</c:v>
                </c:pt>
                <c:pt idx="6">
                  <c:v>관악구</c:v>
                </c:pt>
                <c:pt idx="7">
                  <c:v>광진구</c:v>
                </c:pt>
                <c:pt idx="8">
                  <c:v>구로구</c:v>
                </c:pt>
                <c:pt idx="9">
                  <c:v>금천구</c:v>
                </c:pt>
                <c:pt idx="10">
                  <c:v>노원구</c:v>
                </c:pt>
                <c:pt idx="11">
                  <c:v>도봉구</c:v>
                </c:pt>
                <c:pt idx="12">
                  <c:v>동대문구</c:v>
                </c:pt>
                <c:pt idx="13">
                  <c:v>동작구</c:v>
                </c:pt>
                <c:pt idx="14">
                  <c:v>마포구</c:v>
                </c:pt>
                <c:pt idx="15">
                  <c:v>서대문구</c:v>
                </c:pt>
                <c:pt idx="16">
                  <c:v>서초구</c:v>
                </c:pt>
                <c:pt idx="17">
                  <c:v>성동구</c:v>
                </c:pt>
                <c:pt idx="18">
                  <c:v>성북구</c:v>
                </c:pt>
                <c:pt idx="19">
                  <c:v>송파구</c:v>
                </c:pt>
                <c:pt idx="20">
                  <c:v>양천구</c:v>
                </c:pt>
                <c:pt idx="21">
                  <c:v>영등포구</c:v>
                </c:pt>
                <c:pt idx="22">
                  <c:v>용산구</c:v>
                </c:pt>
                <c:pt idx="23">
                  <c:v>은평구</c:v>
                </c:pt>
                <c:pt idx="24">
                  <c:v>중랑구</c:v>
                </c:pt>
              </c:strCache>
            </c:strRef>
          </c:cat>
          <c:val>
            <c:numRef>
              <c:f>'지역별 환자수 비율'!$D$2:$D$26</c:f>
              <c:numCache>
                <c:formatCode>0.00</c:formatCode>
                <c:ptCount val="25"/>
                <c:pt idx="0">
                  <c:v>0.20454697331610699</c:v>
                </c:pt>
                <c:pt idx="1">
                  <c:v>0.120995937107765</c:v>
                </c:pt>
                <c:pt idx="2">
                  <c:v>0.10968036290993601</c:v>
                </c:pt>
                <c:pt idx="3">
                  <c:v>4.66395970774885E-2</c:v>
                </c:pt>
                <c:pt idx="4">
                  <c:v>4.53060795007671E-2</c:v>
                </c:pt>
                <c:pt idx="5">
                  <c:v>4.6893405232349E-2</c:v>
                </c:pt>
                <c:pt idx="6">
                  <c:v>4.1331914861646203E-2</c:v>
                </c:pt>
                <c:pt idx="7">
                  <c:v>4.8726627469080103E-2</c:v>
                </c:pt>
                <c:pt idx="8">
                  <c:v>5.16128263121748E-2</c:v>
                </c:pt>
                <c:pt idx="9">
                  <c:v>5.7351402507159699E-2</c:v>
                </c:pt>
                <c:pt idx="10">
                  <c:v>4.45621362896143E-2</c:v>
                </c:pt>
                <c:pt idx="11">
                  <c:v>3.5217441663374899E-2</c:v>
                </c:pt>
                <c:pt idx="12">
                  <c:v>4.3204721528752703E-2</c:v>
                </c:pt>
                <c:pt idx="13">
                  <c:v>5.9702746513229203E-2</c:v>
                </c:pt>
                <c:pt idx="14">
                  <c:v>8.48809395543524E-2</c:v>
                </c:pt>
                <c:pt idx="15">
                  <c:v>4.0466723085723501E-2</c:v>
                </c:pt>
                <c:pt idx="16">
                  <c:v>7.24909195256771E-2</c:v>
                </c:pt>
                <c:pt idx="17">
                  <c:v>4.7540816894314601E-2</c:v>
                </c:pt>
                <c:pt idx="18">
                  <c:v>4.7973746048321199E-2</c:v>
                </c:pt>
                <c:pt idx="19">
                  <c:v>4.8305368955441103E-2</c:v>
                </c:pt>
                <c:pt idx="20">
                  <c:v>4.3891301073906701E-2</c:v>
                </c:pt>
                <c:pt idx="21">
                  <c:v>6.6343445195835196E-2</c:v>
                </c:pt>
                <c:pt idx="22">
                  <c:v>4.82902553449608E-2</c:v>
                </c:pt>
                <c:pt idx="23">
                  <c:v>3.8021842894760703E-2</c:v>
                </c:pt>
                <c:pt idx="24">
                  <c:v>3.71588209014019E-2</c:v>
                </c:pt>
              </c:numCache>
            </c:numRef>
          </c:val>
        </c:ser>
        <c:ser>
          <c:idx val="4"/>
          <c:order val="3"/>
          <c:tx>
            <c:strRef>
              <c:f>'지역별 환자수 비율'!$E$1</c:f>
              <c:strCache>
                <c:ptCount val="1"/>
                <c:pt idx="0">
                  <c:v>30대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'지역별 환자수 비율'!$A$2:$A$26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강동구</c:v>
                </c:pt>
                <c:pt idx="4">
                  <c:v>강북구</c:v>
                </c:pt>
                <c:pt idx="5">
                  <c:v>강서구</c:v>
                </c:pt>
                <c:pt idx="6">
                  <c:v>관악구</c:v>
                </c:pt>
                <c:pt idx="7">
                  <c:v>광진구</c:v>
                </c:pt>
                <c:pt idx="8">
                  <c:v>구로구</c:v>
                </c:pt>
                <c:pt idx="9">
                  <c:v>금천구</c:v>
                </c:pt>
                <c:pt idx="10">
                  <c:v>노원구</c:v>
                </c:pt>
                <c:pt idx="11">
                  <c:v>도봉구</c:v>
                </c:pt>
                <c:pt idx="12">
                  <c:v>동대문구</c:v>
                </c:pt>
                <c:pt idx="13">
                  <c:v>동작구</c:v>
                </c:pt>
                <c:pt idx="14">
                  <c:v>마포구</c:v>
                </c:pt>
                <c:pt idx="15">
                  <c:v>서대문구</c:v>
                </c:pt>
                <c:pt idx="16">
                  <c:v>서초구</c:v>
                </c:pt>
                <c:pt idx="17">
                  <c:v>성동구</c:v>
                </c:pt>
                <c:pt idx="18">
                  <c:v>성북구</c:v>
                </c:pt>
                <c:pt idx="19">
                  <c:v>송파구</c:v>
                </c:pt>
                <c:pt idx="20">
                  <c:v>양천구</c:v>
                </c:pt>
                <c:pt idx="21">
                  <c:v>영등포구</c:v>
                </c:pt>
                <c:pt idx="22">
                  <c:v>용산구</c:v>
                </c:pt>
                <c:pt idx="23">
                  <c:v>은평구</c:v>
                </c:pt>
                <c:pt idx="24">
                  <c:v>중랑구</c:v>
                </c:pt>
              </c:strCache>
            </c:strRef>
          </c:cat>
          <c:val>
            <c:numRef>
              <c:f>'지역별 환자수 비율'!$E$2:$E$26</c:f>
              <c:numCache>
                <c:formatCode>0.00</c:formatCode>
                <c:ptCount val="25"/>
                <c:pt idx="0">
                  <c:v>0.26427038488442001</c:v>
                </c:pt>
                <c:pt idx="1">
                  <c:v>0.14079419434134399</c:v>
                </c:pt>
                <c:pt idx="2">
                  <c:v>0.118584113598057</c:v>
                </c:pt>
                <c:pt idx="3">
                  <c:v>6.14774447170362E-2</c:v>
                </c:pt>
                <c:pt idx="4">
                  <c:v>5.9325195445445497E-2</c:v>
                </c:pt>
                <c:pt idx="5">
                  <c:v>6.1142691062378803E-2</c:v>
                </c:pt>
                <c:pt idx="6">
                  <c:v>4.4507807856497897E-2</c:v>
                </c:pt>
                <c:pt idx="7">
                  <c:v>6.0478001282837798E-2</c:v>
                </c:pt>
                <c:pt idx="8">
                  <c:v>6.8721331567050806E-2</c:v>
                </c:pt>
                <c:pt idx="9">
                  <c:v>7.9885564617342697E-2</c:v>
                </c:pt>
                <c:pt idx="10">
                  <c:v>5.7349044446471001E-2</c:v>
                </c:pt>
                <c:pt idx="11">
                  <c:v>5.0433838158702497E-2</c:v>
                </c:pt>
                <c:pt idx="12">
                  <c:v>5.4881955640844603E-2</c:v>
                </c:pt>
                <c:pt idx="13">
                  <c:v>5.6968143021981402E-2</c:v>
                </c:pt>
                <c:pt idx="14">
                  <c:v>8.3946768812278305E-2</c:v>
                </c:pt>
                <c:pt idx="15">
                  <c:v>4.7998212888336798E-2</c:v>
                </c:pt>
                <c:pt idx="16">
                  <c:v>8.0168184021765704E-2</c:v>
                </c:pt>
                <c:pt idx="17">
                  <c:v>6.2490459164591797E-2</c:v>
                </c:pt>
                <c:pt idx="18">
                  <c:v>5.58242605764281E-2</c:v>
                </c:pt>
                <c:pt idx="19">
                  <c:v>6.3936107320808497E-2</c:v>
                </c:pt>
                <c:pt idx="20">
                  <c:v>5.8204130657755197E-2</c:v>
                </c:pt>
                <c:pt idx="21">
                  <c:v>9.0367777504304803E-2</c:v>
                </c:pt>
                <c:pt idx="22">
                  <c:v>5.3290401562946101E-2</c:v>
                </c:pt>
                <c:pt idx="23">
                  <c:v>5.4322677894846398E-2</c:v>
                </c:pt>
                <c:pt idx="24">
                  <c:v>5.5721564863696102E-2</c:v>
                </c:pt>
              </c:numCache>
            </c:numRef>
          </c:val>
        </c:ser>
        <c:ser>
          <c:idx val="5"/>
          <c:order val="4"/>
          <c:tx>
            <c:strRef>
              <c:f>'지역별 환자수 비율'!$F$1</c:f>
              <c:strCache>
                <c:ptCount val="1"/>
                <c:pt idx="0">
                  <c:v>40대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'지역별 환자수 비율'!$A$2:$A$26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강동구</c:v>
                </c:pt>
                <c:pt idx="4">
                  <c:v>강북구</c:v>
                </c:pt>
                <c:pt idx="5">
                  <c:v>강서구</c:v>
                </c:pt>
                <c:pt idx="6">
                  <c:v>관악구</c:v>
                </c:pt>
                <c:pt idx="7">
                  <c:v>광진구</c:v>
                </c:pt>
                <c:pt idx="8">
                  <c:v>구로구</c:v>
                </c:pt>
                <c:pt idx="9">
                  <c:v>금천구</c:v>
                </c:pt>
                <c:pt idx="10">
                  <c:v>노원구</c:v>
                </c:pt>
                <c:pt idx="11">
                  <c:v>도봉구</c:v>
                </c:pt>
                <c:pt idx="12">
                  <c:v>동대문구</c:v>
                </c:pt>
                <c:pt idx="13">
                  <c:v>동작구</c:v>
                </c:pt>
                <c:pt idx="14">
                  <c:v>마포구</c:v>
                </c:pt>
                <c:pt idx="15">
                  <c:v>서대문구</c:v>
                </c:pt>
                <c:pt idx="16">
                  <c:v>서초구</c:v>
                </c:pt>
                <c:pt idx="17">
                  <c:v>성동구</c:v>
                </c:pt>
                <c:pt idx="18">
                  <c:v>성북구</c:v>
                </c:pt>
                <c:pt idx="19">
                  <c:v>송파구</c:v>
                </c:pt>
                <c:pt idx="20">
                  <c:v>양천구</c:v>
                </c:pt>
                <c:pt idx="21">
                  <c:v>영등포구</c:v>
                </c:pt>
                <c:pt idx="22">
                  <c:v>용산구</c:v>
                </c:pt>
                <c:pt idx="23">
                  <c:v>은평구</c:v>
                </c:pt>
                <c:pt idx="24">
                  <c:v>중랑구</c:v>
                </c:pt>
              </c:strCache>
            </c:strRef>
          </c:cat>
          <c:val>
            <c:numRef>
              <c:f>'지역별 환자수 비율'!$F$2:$F$26</c:f>
              <c:numCache>
                <c:formatCode>0.00</c:formatCode>
                <c:ptCount val="25"/>
                <c:pt idx="0">
                  <c:v>0.21330516603973501</c:v>
                </c:pt>
                <c:pt idx="1">
                  <c:v>0.104224565520005</c:v>
                </c:pt>
                <c:pt idx="2">
                  <c:v>7.8685318231625195E-2</c:v>
                </c:pt>
                <c:pt idx="3">
                  <c:v>5.5476920614057103E-2</c:v>
                </c:pt>
                <c:pt idx="4">
                  <c:v>5.8240349241859897E-2</c:v>
                </c:pt>
                <c:pt idx="5">
                  <c:v>5.8575953812343297E-2</c:v>
                </c:pt>
                <c:pt idx="6">
                  <c:v>4.7164973337759597E-2</c:v>
                </c:pt>
                <c:pt idx="7">
                  <c:v>5.8411869132605099E-2</c:v>
                </c:pt>
                <c:pt idx="8">
                  <c:v>6.2035710632473803E-2</c:v>
                </c:pt>
                <c:pt idx="9">
                  <c:v>6.5274148560327497E-2</c:v>
                </c:pt>
                <c:pt idx="10">
                  <c:v>5.0432442573084997E-2</c:v>
                </c:pt>
                <c:pt idx="11">
                  <c:v>4.8077516810361501E-2</c:v>
                </c:pt>
                <c:pt idx="12">
                  <c:v>5.0553753636085698E-2</c:v>
                </c:pt>
                <c:pt idx="13">
                  <c:v>5.27893676370009E-2</c:v>
                </c:pt>
                <c:pt idx="14">
                  <c:v>6.84555202651939E-2</c:v>
                </c:pt>
                <c:pt idx="15">
                  <c:v>4.6766451209315198E-2</c:v>
                </c:pt>
                <c:pt idx="16">
                  <c:v>5.8116837457532003E-2</c:v>
                </c:pt>
                <c:pt idx="17">
                  <c:v>6.20857259216087E-2</c:v>
                </c:pt>
                <c:pt idx="18">
                  <c:v>4.8954907976114299E-2</c:v>
                </c:pt>
                <c:pt idx="19">
                  <c:v>5.5539553363086198E-2</c:v>
                </c:pt>
                <c:pt idx="20">
                  <c:v>4.97954891422231E-2</c:v>
                </c:pt>
                <c:pt idx="21">
                  <c:v>8.1304441094845498E-2</c:v>
                </c:pt>
                <c:pt idx="22">
                  <c:v>4.9913135556311002E-2</c:v>
                </c:pt>
                <c:pt idx="23">
                  <c:v>4.9741821616625201E-2</c:v>
                </c:pt>
                <c:pt idx="24">
                  <c:v>5.69165075635851E-2</c:v>
                </c:pt>
              </c:numCache>
            </c:numRef>
          </c:val>
        </c:ser>
        <c:ser>
          <c:idx val="6"/>
          <c:order val="5"/>
          <c:tx>
            <c:strRef>
              <c:f>'지역별 환자수 비율'!$G$1</c:f>
              <c:strCache>
                <c:ptCount val="1"/>
                <c:pt idx="0">
                  <c:v>50대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'지역별 환자수 비율'!$A$2:$A$26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강동구</c:v>
                </c:pt>
                <c:pt idx="4">
                  <c:v>강북구</c:v>
                </c:pt>
                <c:pt idx="5">
                  <c:v>강서구</c:v>
                </c:pt>
                <c:pt idx="6">
                  <c:v>관악구</c:v>
                </c:pt>
                <c:pt idx="7">
                  <c:v>광진구</c:v>
                </c:pt>
                <c:pt idx="8">
                  <c:v>구로구</c:v>
                </c:pt>
                <c:pt idx="9">
                  <c:v>금천구</c:v>
                </c:pt>
                <c:pt idx="10">
                  <c:v>노원구</c:v>
                </c:pt>
                <c:pt idx="11">
                  <c:v>도봉구</c:v>
                </c:pt>
                <c:pt idx="12">
                  <c:v>동대문구</c:v>
                </c:pt>
                <c:pt idx="13">
                  <c:v>동작구</c:v>
                </c:pt>
                <c:pt idx="14">
                  <c:v>마포구</c:v>
                </c:pt>
                <c:pt idx="15">
                  <c:v>서대문구</c:v>
                </c:pt>
                <c:pt idx="16">
                  <c:v>서초구</c:v>
                </c:pt>
                <c:pt idx="17">
                  <c:v>성동구</c:v>
                </c:pt>
                <c:pt idx="18">
                  <c:v>성북구</c:v>
                </c:pt>
                <c:pt idx="19">
                  <c:v>송파구</c:v>
                </c:pt>
                <c:pt idx="20">
                  <c:v>양천구</c:v>
                </c:pt>
                <c:pt idx="21">
                  <c:v>영등포구</c:v>
                </c:pt>
                <c:pt idx="22">
                  <c:v>용산구</c:v>
                </c:pt>
                <c:pt idx="23">
                  <c:v>은평구</c:v>
                </c:pt>
                <c:pt idx="24">
                  <c:v>중랑구</c:v>
                </c:pt>
              </c:strCache>
            </c:strRef>
          </c:cat>
          <c:val>
            <c:numRef>
              <c:f>'지역별 환자수 비율'!$G$2:$G$26</c:f>
              <c:numCache>
                <c:formatCode>0.00</c:formatCode>
                <c:ptCount val="25"/>
                <c:pt idx="0">
                  <c:v>0.16371425300684</c:v>
                </c:pt>
                <c:pt idx="1">
                  <c:v>9.4289907675793594E-2</c:v>
                </c:pt>
                <c:pt idx="2">
                  <c:v>8.1711701370417597E-2</c:v>
                </c:pt>
                <c:pt idx="3">
                  <c:v>6.3040254774159199E-2</c:v>
                </c:pt>
                <c:pt idx="4">
                  <c:v>7.0213807101511302E-2</c:v>
                </c:pt>
                <c:pt idx="5">
                  <c:v>6.6130322448260503E-2</c:v>
                </c:pt>
                <c:pt idx="6">
                  <c:v>6.1676028470585502E-2</c:v>
                </c:pt>
                <c:pt idx="7">
                  <c:v>6.5531452987562105E-2</c:v>
                </c:pt>
                <c:pt idx="8">
                  <c:v>7.1128987450261402E-2</c:v>
                </c:pt>
                <c:pt idx="9">
                  <c:v>7.5792543974820201E-2</c:v>
                </c:pt>
                <c:pt idx="10">
                  <c:v>6.0660241750162498E-2</c:v>
                </c:pt>
                <c:pt idx="11">
                  <c:v>5.3395544668854801E-2</c:v>
                </c:pt>
                <c:pt idx="12">
                  <c:v>6.0334023787845102E-2</c:v>
                </c:pt>
                <c:pt idx="13">
                  <c:v>6.1465255283757798E-2</c:v>
                </c:pt>
                <c:pt idx="14">
                  <c:v>7.6591704802336499E-2</c:v>
                </c:pt>
                <c:pt idx="15">
                  <c:v>5.8065318948212097E-2</c:v>
                </c:pt>
                <c:pt idx="16">
                  <c:v>5.94524009428955E-2</c:v>
                </c:pt>
                <c:pt idx="17">
                  <c:v>6.8889722167378598E-2</c:v>
                </c:pt>
                <c:pt idx="18">
                  <c:v>6.3418919693992395E-2</c:v>
                </c:pt>
                <c:pt idx="19">
                  <c:v>6.6294115016904701E-2</c:v>
                </c:pt>
                <c:pt idx="20">
                  <c:v>6.2792108294690396E-2</c:v>
                </c:pt>
                <c:pt idx="21">
                  <c:v>8.36582682940607E-2</c:v>
                </c:pt>
                <c:pt idx="22">
                  <c:v>5.3722859198546503E-2</c:v>
                </c:pt>
                <c:pt idx="23">
                  <c:v>6.13555589224027E-2</c:v>
                </c:pt>
                <c:pt idx="24">
                  <c:v>6.8338192126939298E-2</c:v>
                </c:pt>
              </c:numCache>
            </c:numRef>
          </c:val>
        </c:ser>
        <c:ser>
          <c:idx val="7"/>
          <c:order val="6"/>
          <c:tx>
            <c:strRef>
              <c:f>'지역별 환자수 비율'!$H$1</c:f>
              <c:strCache>
                <c:ptCount val="1"/>
                <c:pt idx="0">
                  <c:v>60대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'지역별 환자수 비율'!$A$2:$A$26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강동구</c:v>
                </c:pt>
                <c:pt idx="4">
                  <c:v>강북구</c:v>
                </c:pt>
                <c:pt idx="5">
                  <c:v>강서구</c:v>
                </c:pt>
                <c:pt idx="6">
                  <c:v>관악구</c:v>
                </c:pt>
                <c:pt idx="7">
                  <c:v>광진구</c:v>
                </c:pt>
                <c:pt idx="8">
                  <c:v>구로구</c:v>
                </c:pt>
                <c:pt idx="9">
                  <c:v>금천구</c:v>
                </c:pt>
                <c:pt idx="10">
                  <c:v>노원구</c:v>
                </c:pt>
                <c:pt idx="11">
                  <c:v>도봉구</c:v>
                </c:pt>
                <c:pt idx="12">
                  <c:v>동대문구</c:v>
                </c:pt>
                <c:pt idx="13">
                  <c:v>동작구</c:v>
                </c:pt>
                <c:pt idx="14">
                  <c:v>마포구</c:v>
                </c:pt>
                <c:pt idx="15">
                  <c:v>서대문구</c:v>
                </c:pt>
                <c:pt idx="16">
                  <c:v>서초구</c:v>
                </c:pt>
                <c:pt idx="17">
                  <c:v>성동구</c:v>
                </c:pt>
                <c:pt idx="18">
                  <c:v>성북구</c:v>
                </c:pt>
                <c:pt idx="19">
                  <c:v>송파구</c:v>
                </c:pt>
                <c:pt idx="20">
                  <c:v>양천구</c:v>
                </c:pt>
                <c:pt idx="21">
                  <c:v>영등포구</c:v>
                </c:pt>
                <c:pt idx="22">
                  <c:v>용산구</c:v>
                </c:pt>
                <c:pt idx="23">
                  <c:v>은평구</c:v>
                </c:pt>
                <c:pt idx="24">
                  <c:v>중랑구</c:v>
                </c:pt>
              </c:strCache>
            </c:strRef>
          </c:cat>
          <c:val>
            <c:numRef>
              <c:f>'지역별 환자수 비율'!$H$2:$H$26</c:f>
              <c:numCache>
                <c:formatCode>0.00</c:formatCode>
                <c:ptCount val="25"/>
                <c:pt idx="0">
                  <c:v>0.15110787644136101</c:v>
                </c:pt>
                <c:pt idx="1">
                  <c:v>0.110943510690138</c:v>
                </c:pt>
                <c:pt idx="2">
                  <c:v>9.8727904188974105E-2</c:v>
                </c:pt>
                <c:pt idx="3">
                  <c:v>8.0793963194804197E-2</c:v>
                </c:pt>
                <c:pt idx="4">
                  <c:v>0.10222418108287901</c:v>
                </c:pt>
                <c:pt idx="5">
                  <c:v>8.5103905321479101E-2</c:v>
                </c:pt>
                <c:pt idx="6">
                  <c:v>7.9788206760643202E-2</c:v>
                </c:pt>
                <c:pt idx="7">
                  <c:v>9.4115878052112703E-2</c:v>
                </c:pt>
                <c:pt idx="8">
                  <c:v>9.1392627765037093E-2</c:v>
                </c:pt>
                <c:pt idx="9">
                  <c:v>9.3309981786485696E-2</c:v>
                </c:pt>
                <c:pt idx="10">
                  <c:v>8.3158712166855595E-2</c:v>
                </c:pt>
                <c:pt idx="11">
                  <c:v>6.9776263665791399E-2</c:v>
                </c:pt>
                <c:pt idx="12">
                  <c:v>8.7008778059757097E-2</c:v>
                </c:pt>
                <c:pt idx="13">
                  <c:v>8.4746386907622803E-2</c:v>
                </c:pt>
                <c:pt idx="14">
                  <c:v>9.9572993430542905E-2</c:v>
                </c:pt>
                <c:pt idx="15">
                  <c:v>8.3394193099845998E-2</c:v>
                </c:pt>
                <c:pt idx="16">
                  <c:v>7.8396015548728507E-2</c:v>
                </c:pt>
                <c:pt idx="17">
                  <c:v>9.0437013316868001E-2</c:v>
                </c:pt>
                <c:pt idx="18">
                  <c:v>9.0653252610555596E-2</c:v>
                </c:pt>
                <c:pt idx="19">
                  <c:v>8.63591751269768E-2</c:v>
                </c:pt>
                <c:pt idx="20">
                  <c:v>8.6394433794758196E-2</c:v>
                </c:pt>
                <c:pt idx="21">
                  <c:v>0.10050754199161099</c:v>
                </c:pt>
                <c:pt idx="22">
                  <c:v>7.7380448401450003E-2</c:v>
                </c:pt>
                <c:pt idx="23">
                  <c:v>8.8699433582309903E-2</c:v>
                </c:pt>
                <c:pt idx="24">
                  <c:v>8.0322478083712401E-2</c:v>
                </c:pt>
              </c:numCache>
            </c:numRef>
          </c:val>
        </c:ser>
        <c:ser>
          <c:idx val="8"/>
          <c:order val="7"/>
          <c:tx>
            <c:strRef>
              <c:f>'지역별 환자수 비율'!$I$1</c:f>
              <c:strCache>
                <c:ptCount val="1"/>
                <c:pt idx="0">
                  <c:v>70대 이상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'지역별 환자수 비율'!$A$2:$A$26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강동구</c:v>
                </c:pt>
                <c:pt idx="4">
                  <c:v>강북구</c:v>
                </c:pt>
                <c:pt idx="5">
                  <c:v>강서구</c:v>
                </c:pt>
                <c:pt idx="6">
                  <c:v>관악구</c:v>
                </c:pt>
                <c:pt idx="7">
                  <c:v>광진구</c:v>
                </c:pt>
                <c:pt idx="8">
                  <c:v>구로구</c:v>
                </c:pt>
                <c:pt idx="9">
                  <c:v>금천구</c:v>
                </c:pt>
                <c:pt idx="10">
                  <c:v>노원구</c:v>
                </c:pt>
                <c:pt idx="11">
                  <c:v>도봉구</c:v>
                </c:pt>
                <c:pt idx="12">
                  <c:v>동대문구</c:v>
                </c:pt>
                <c:pt idx="13">
                  <c:v>동작구</c:v>
                </c:pt>
                <c:pt idx="14">
                  <c:v>마포구</c:v>
                </c:pt>
                <c:pt idx="15">
                  <c:v>서대문구</c:v>
                </c:pt>
                <c:pt idx="16">
                  <c:v>서초구</c:v>
                </c:pt>
                <c:pt idx="17">
                  <c:v>성동구</c:v>
                </c:pt>
                <c:pt idx="18">
                  <c:v>성북구</c:v>
                </c:pt>
                <c:pt idx="19">
                  <c:v>송파구</c:v>
                </c:pt>
                <c:pt idx="20">
                  <c:v>양천구</c:v>
                </c:pt>
                <c:pt idx="21">
                  <c:v>영등포구</c:v>
                </c:pt>
                <c:pt idx="22">
                  <c:v>용산구</c:v>
                </c:pt>
                <c:pt idx="23">
                  <c:v>은평구</c:v>
                </c:pt>
                <c:pt idx="24">
                  <c:v>중랑구</c:v>
                </c:pt>
              </c:strCache>
            </c:strRef>
          </c:cat>
          <c:val>
            <c:numRef>
              <c:f>'지역별 환자수 비율'!$I$2:$I$26</c:f>
              <c:numCache>
                <c:formatCode>0.00</c:formatCode>
                <c:ptCount val="25"/>
                <c:pt idx="0">
                  <c:v>0.12454256308768499</c:v>
                </c:pt>
                <c:pt idx="1">
                  <c:v>9.4663532662930996E-2</c:v>
                </c:pt>
                <c:pt idx="2">
                  <c:v>8.9285425922242506E-2</c:v>
                </c:pt>
                <c:pt idx="3">
                  <c:v>9.3477596264520499E-2</c:v>
                </c:pt>
                <c:pt idx="4">
                  <c:v>0.10394959287923999</c:v>
                </c:pt>
                <c:pt idx="5">
                  <c:v>9.6675307530985993E-2</c:v>
                </c:pt>
                <c:pt idx="6">
                  <c:v>9.4942408220371102E-2</c:v>
                </c:pt>
                <c:pt idx="7">
                  <c:v>0.104771409143552</c:v>
                </c:pt>
                <c:pt idx="8">
                  <c:v>0.104746142458605</c:v>
                </c:pt>
                <c:pt idx="9">
                  <c:v>0.102167110040965</c:v>
                </c:pt>
                <c:pt idx="10">
                  <c:v>9.0803016849037702E-2</c:v>
                </c:pt>
                <c:pt idx="11">
                  <c:v>9.2884799373690097E-2</c:v>
                </c:pt>
                <c:pt idx="12">
                  <c:v>8.2256924801469899E-2</c:v>
                </c:pt>
                <c:pt idx="13">
                  <c:v>8.8756009154220897E-2</c:v>
                </c:pt>
                <c:pt idx="14">
                  <c:v>9.63220237251316E-2</c:v>
                </c:pt>
                <c:pt idx="15">
                  <c:v>9.8448387064151904E-2</c:v>
                </c:pt>
                <c:pt idx="16">
                  <c:v>7.1015758898433604E-2</c:v>
                </c:pt>
                <c:pt idx="17">
                  <c:v>9.9186941452050897E-2</c:v>
                </c:pt>
                <c:pt idx="18">
                  <c:v>9.5771177332702004E-2</c:v>
                </c:pt>
                <c:pt idx="19">
                  <c:v>9.0981600121644204E-2</c:v>
                </c:pt>
                <c:pt idx="20">
                  <c:v>9.3399713531020001E-2</c:v>
                </c:pt>
                <c:pt idx="21">
                  <c:v>0.103927241083715</c:v>
                </c:pt>
                <c:pt idx="22">
                  <c:v>8.3166615310411293E-2</c:v>
                </c:pt>
                <c:pt idx="23">
                  <c:v>0.101354427911305</c:v>
                </c:pt>
                <c:pt idx="24">
                  <c:v>9.6255669773925495E-2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390182496"/>
        <c:axId val="390184848"/>
      </c:barChart>
      <c:catAx>
        <c:axId val="390182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90184848"/>
        <c:crosses val="autoZero"/>
        <c:auto val="1"/>
        <c:lblAlgn val="ctr"/>
        <c:lblOffset val="100"/>
        <c:noMultiLvlLbl val="0"/>
      </c:catAx>
      <c:valAx>
        <c:axId val="390184848"/>
        <c:scaling>
          <c:orientation val="minMax"/>
          <c:max val="1.8"/>
        </c:scaling>
        <c:delete val="0"/>
        <c:axPos val="l"/>
        <c:numFmt formatCode="0.00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90182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YDIYGO320" charset="0"/>
                <a:ea typeface="YDIYGO320" charset="0"/>
                <a:cs typeface="YDIYGO320" charset="0"/>
              </a:defRPr>
            </a:pPr>
            <a:r>
              <a:rPr lang="ko-KR" altLang="en-US" dirty="0" smtClean="0"/>
              <a:t>유아수 비율</a:t>
            </a:r>
            <a:endParaRPr lang="ko-KR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YDIYGO320" charset="0"/>
              <a:ea typeface="YDIYGO320" charset="0"/>
              <a:cs typeface="YDIYGO320" charset="0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지역비교!$E$1</c:f>
              <c:strCache>
                <c:ptCount val="1"/>
                <c:pt idx="0">
                  <c:v>유아수/환자수</c:v>
                </c:pt>
              </c:strCache>
            </c:strRef>
          </c:tx>
          <c:spPr>
            <a:solidFill>
              <a:srgbClr val="999999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D5555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rgbClr val="FD5555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rgbClr val="FD5555"/>
              </a:solidFill>
              <a:ln>
                <a:noFill/>
              </a:ln>
              <a:effectLst/>
            </c:spPr>
          </c:dPt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YDIYGO320" charset="0"/>
                    <a:ea typeface="YDIYGO320" charset="0"/>
                    <a:cs typeface="YDIYGO320" charset="0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지역비교!$A$2:$A$26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서초구</c:v>
                </c:pt>
                <c:pt idx="4">
                  <c:v>금천구</c:v>
                </c:pt>
                <c:pt idx="5">
                  <c:v>영등포구</c:v>
                </c:pt>
                <c:pt idx="6">
                  <c:v>용산구</c:v>
                </c:pt>
                <c:pt idx="7">
                  <c:v>성동구</c:v>
                </c:pt>
                <c:pt idx="8">
                  <c:v>마포구</c:v>
                </c:pt>
                <c:pt idx="9">
                  <c:v>구로구</c:v>
                </c:pt>
                <c:pt idx="10">
                  <c:v>동대문구</c:v>
                </c:pt>
                <c:pt idx="11">
                  <c:v>송파구</c:v>
                </c:pt>
                <c:pt idx="12">
                  <c:v>서대문구</c:v>
                </c:pt>
                <c:pt idx="13">
                  <c:v>광진구</c:v>
                </c:pt>
                <c:pt idx="14">
                  <c:v>강서구</c:v>
                </c:pt>
                <c:pt idx="15">
                  <c:v>강동구</c:v>
                </c:pt>
                <c:pt idx="16">
                  <c:v>동작구</c:v>
                </c:pt>
                <c:pt idx="17">
                  <c:v>중랑구</c:v>
                </c:pt>
                <c:pt idx="18">
                  <c:v>관악구</c:v>
                </c:pt>
                <c:pt idx="19">
                  <c:v>성북구</c:v>
                </c:pt>
                <c:pt idx="20">
                  <c:v>양천구</c:v>
                </c:pt>
                <c:pt idx="21">
                  <c:v>도봉구</c:v>
                </c:pt>
                <c:pt idx="22">
                  <c:v>강북구</c:v>
                </c:pt>
                <c:pt idx="23">
                  <c:v>노원구</c:v>
                </c:pt>
                <c:pt idx="24">
                  <c:v>은평구</c:v>
                </c:pt>
              </c:strCache>
            </c:strRef>
          </c:cat>
          <c:val>
            <c:numRef>
              <c:f>지역비교!$E$2:$E$26</c:f>
              <c:numCache>
                <c:formatCode>0.00</c:formatCode>
                <c:ptCount val="25"/>
                <c:pt idx="0">
                  <c:v>0.35766169951396698</c:v>
                </c:pt>
                <c:pt idx="1">
                  <c:v>0.52167899132840301</c:v>
                </c:pt>
                <c:pt idx="2">
                  <c:v>0.71468742154155196</c:v>
                </c:pt>
                <c:pt idx="3">
                  <c:v>1.074444219610672</c:v>
                </c:pt>
                <c:pt idx="4">
                  <c:v>0.75743999528838302</c:v>
                </c:pt>
                <c:pt idx="5">
                  <c:v>0.768769335560752</c:v>
                </c:pt>
                <c:pt idx="6">
                  <c:v>1.1074270826972781</c:v>
                </c:pt>
                <c:pt idx="7">
                  <c:v>0.89353423090789197</c:v>
                </c:pt>
                <c:pt idx="8">
                  <c:v>0.78370337945737401</c:v>
                </c:pt>
                <c:pt idx="9">
                  <c:v>0.94371485187398296</c:v>
                </c:pt>
                <c:pt idx="10">
                  <c:v>0.93179386282834598</c:v>
                </c:pt>
                <c:pt idx="11">
                  <c:v>0.99532368342823097</c:v>
                </c:pt>
                <c:pt idx="12">
                  <c:v>0.954035780849812</c:v>
                </c:pt>
                <c:pt idx="13">
                  <c:v>0.827325114583079</c:v>
                </c:pt>
                <c:pt idx="14">
                  <c:v>0.946977649191306</c:v>
                </c:pt>
                <c:pt idx="15">
                  <c:v>0.97505101169021302</c:v>
                </c:pt>
                <c:pt idx="16">
                  <c:v>0.98405159835199296</c:v>
                </c:pt>
                <c:pt idx="17">
                  <c:v>0.889274724850731</c:v>
                </c:pt>
                <c:pt idx="18">
                  <c:v>0.88762331095084102</c:v>
                </c:pt>
                <c:pt idx="19">
                  <c:v>0.98684707155761697</c:v>
                </c:pt>
                <c:pt idx="20">
                  <c:v>0.962277368023429</c:v>
                </c:pt>
                <c:pt idx="21">
                  <c:v>0.97592577111599099</c:v>
                </c:pt>
                <c:pt idx="22">
                  <c:v>0.78574391372323804</c:v>
                </c:pt>
                <c:pt idx="23">
                  <c:v>0.93152746425884203</c:v>
                </c:pt>
                <c:pt idx="24">
                  <c:v>0.96430308034728796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45"/>
        <c:overlap val="-27"/>
        <c:axId val="390186416"/>
        <c:axId val="390181320"/>
      </c:barChart>
      <c:catAx>
        <c:axId val="390186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YDIYGO320" charset="0"/>
                <a:ea typeface="YDIYGO320" charset="0"/>
                <a:cs typeface="YDIYGO320" charset="0"/>
              </a:defRPr>
            </a:pPr>
            <a:endParaRPr lang="ko-KR"/>
          </a:p>
        </c:txPr>
        <c:crossAx val="390181320"/>
        <c:crosses val="autoZero"/>
        <c:auto val="1"/>
        <c:lblAlgn val="ctr"/>
        <c:lblOffset val="100"/>
        <c:noMultiLvlLbl val="0"/>
      </c:catAx>
      <c:valAx>
        <c:axId val="390181320"/>
        <c:scaling>
          <c:orientation val="minMax"/>
        </c:scaling>
        <c:delete val="1"/>
        <c:axPos val="l"/>
        <c:numFmt formatCode="0.00" sourceLinked="1"/>
        <c:majorTickMark val="none"/>
        <c:minorTickMark val="none"/>
        <c:tickLblPos val="nextTo"/>
        <c:crossAx val="39018641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YDIYGO320" charset="0"/>
          <a:ea typeface="YDIYGO320" charset="0"/>
          <a:cs typeface="YDIYGO320" charset="0"/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YDIYGO320" charset="0"/>
                <a:ea typeface="YDIYGO320" charset="0"/>
                <a:cs typeface="YDIYGO320" charset="0"/>
              </a:defRPr>
            </a:pPr>
            <a:r>
              <a:rPr lang="ko-KR" altLang="en-US" dirty="0" smtClean="0"/>
              <a:t>종사자 비율</a:t>
            </a:r>
            <a:endParaRPr lang="ko-KR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YDIYGO320" charset="0"/>
              <a:ea typeface="YDIYGO320" charset="0"/>
              <a:cs typeface="YDIYGO320" charset="0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지역비교!$F$1</c:f>
              <c:strCache>
                <c:ptCount val="1"/>
                <c:pt idx="0">
                  <c:v>종사자수/환자수</c:v>
                </c:pt>
              </c:strCache>
            </c:strRef>
          </c:tx>
          <c:spPr>
            <a:solidFill>
              <a:srgbClr val="999999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D5555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rgbClr val="FD5555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rgbClr val="FD5555"/>
              </a:solidFill>
              <a:ln>
                <a:noFill/>
              </a:ln>
              <a:effectLst/>
            </c:spPr>
          </c:dPt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YDIYGO320" charset="0"/>
                    <a:ea typeface="YDIYGO320" charset="0"/>
                    <a:cs typeface="YDIYGO320" charset="0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지역비교!$A$2:$A$26</c:f>
              <c:strCache>
                <c:ptCount val="25"/>
                <c:pt idx="0">
                  <c:v>중구</c:v>
                </c:pt>
                <c:pt idx="1">
                  <c:v>종로구</c:v>
                </c:pt>
                <c:pt idx="2">
                  <c:v>강남구</c:v>
                </c:pt>
                <c:pt idx="3">
                  <c:v>서초구</c:v>
                </c:pt>
                <c:pt idx="4">
                  <c:v>금천구</c:v>
                </c:pt>
                <c:pt idx="5">
                  <c:v>영등포구</c:v>
                </c:pt>
                <c:pt idx="6">
                  <c:v>용산구</c:v>
                </c:pt>
                <c:pt idx="7">
                  <c:v>성동구</c:v>
                </c:pt>
                <c:pt idx="8">
                  <c:v>마포구</c:v>
                </c:pt>
                <c:pt idx="9">
                  <c:v>구로구</c:v>
                </c:pt>
                <c:pt idx="10">
                  <c:v>동대문구</c:v>
                </c:pt>
                <c:pt idx="11">
                  <c:v>송파구</c:v>
                </c:pt>
                <c:pt idx="12">
                  <c:v>서대문구</c:v>
                </c:pt>
                <c:pt idx="13">
                  <c:v>광진구</c:v>
                </c:pt>
                <c:pt idx="14">
                  <c:v>강서구</c:v>
                </c:pt>
                <c:pt idx="15">
                  <c:v>강동구</c:v>
                </c:pt>
                <c:pt idx="16">
                  <c:v>동작구</c:v>
                </c:pt>
                <c:pt idx="17">
                  <c:v>중랑구</c:v>
                </c:pt>
                <c:pt idx="18">
                  <c:v>관악구</c:v>
                </c:pt>
                <c:pt idx="19">
                  <c:v>성북구</c:v>
                </c:pt>
                <c:pt idx="20">
                  <c:v>양천구</c:v>
                </c:pt>
                <c:pt idx="21">
                  <c:v>도봉구</c:v>
                </c:pt>
                <c:pt idx="22">
                  <c:v>강북구</c:v>
                </c:pt>
                <c:pt idx="23">
                  <c:v>노원구</c:v>
                </c:pt>
                <c:pt idx="24">
                  <c:v>은평구</c:v>
                </c:pt>
              </c:strCache>
            </c:strRef>
          </c:cat>
          <c:val>
            <c:numRef>
              <c:f>지역비교!$F$2:$F$26</c:f>
              <c:numCache>
                <c:formatCode>0.0</c:formatCode>
                <c:ptCount val="25"/>
                <c:pt idx="0">
                  <c:v>14.824146771350749</c:v>
                </c:pt>
                <c:pt idx="1">
                  <c:v>12.53822418471033</c:v>
                </c:pt>
                <c:pt idx="2">
                  <c:v>10.33291488827517</c:v>
                </c:pt>
                <c:pt idx="3">
                  <c:v>9.8695510648473253</c:v>
                </c:pt>
                <c:pt idx="4">
                  <c:v>8.9656717293550674</c:v>
                </c:pt>
                <c:pt idx="5">
                  <c:v>8.2970023223861347</c:v>
                </c:pt>
                <c:pt idx="6">
                  <c:v>7.7639982902851559</c:v>
                </c:pt>
                <c:pt idx="7">
                  <c:v>5.3631820385633793</c:v>
                </c:pt>
                <c:pt idx="8">
                  <c:v>5.2192553683033003</c:v>
                </c:pt>
                <c:pt idx="9">
                  <c:v>4.6608531018977848</c:v>
                </c:pt>
                <c:pt idx="10">
                  <c:v>4.5597321459390416</c:v>
                </c:pt>
                <c:pt idx="11">
                  <c:v>4.342714550318985</c:v>
                </c:pt>
                <c:pt idx="12">
                  <c:v>4.1178320023911708</c:v>
                </c:pt>
                <c:pt idx="13">
                  <c:v>3.6577297165077018</c:v>
                </c:pt>
                <c:pt idx="14">
                  <c:v>3.423301927830825</c:v>
                </c:pt>
                <c:pt idx="15">
                  <c:v>3.2613912576658879</c:v>
                </c:pt>
                <c:pt idx="16">
                  <c:v>3.2603262126997539</c:v>
                </c:pt>
                <c:pt idx="17">
                  <c:v>2.779118557745174</c:v>
                </c:pt>
                <c:pt idx="18">
                  <c:v>2.7121362845063421</c:v>
                </c:pt>
                <c:pt idx="19">
                  <c:v>2.6619541493455379</c:v>
                </c:pt>
                <c:pt idx="20">
                  <c:v>2.6570662500993829</c:v>
                </c:pt>
                <c:pt idx="21">
                  <c:v>2.2904909183997031</c:v>
                </c:pt>
                <c:pt idx="22">
                  <c:v>2.2165214894228011</c:v>
                </c:pt>
                <c:pt idx="23">
                  <c:v>1.9995600107127831</c:v>
                </c:pt>
                <c:pt idx="24">
                  <c:v>1.926545387171287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45"/>
        <c:overlap val="-27"/>
        <c:axId val="390186024"/>
        <c:axId val="395519920"/>
      </c:barChart>
      <c:catAx>
        <c:axId val="390186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YDIYGO320" charset="0"/>
                <a:ea typeface="YDIYGO320" charset="0"/>
                <a:cs typeface="YDIYGO320" charset="0"/>
              </a:defRPr>
            </a:pPr>
            <a:endParaRPr lang="ko-KR"/>
          </a:p>
        </c:txPr>
        <c:crossAx val="395519920"/>
        <c:crosses val="autoZero"/>
        <c:auto val="1"/>
        <c:lblAlgn val="ctr"/>
        <c:lblOffset val="100"/>
        <c:noMultiLvlLbl val="0"/>
      </c:catAx>
      <c:valAx>
        <c:axId val="395519920"/>
        <c:scaling>
          <c:orientation val="minMax"/>
        </c:scaling>
        <c:delete val="1"/>
        <c:axPos val="l"/>
        <c:numFmt formatCode="0.0" sourceLinked="1"/>
        <c:majorTickMark val="none"/>
        <c:minorTickMark val="none"/>
        <c:tickLblPos val="nextTo"/>
        <c:crossAx val="390186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YDIYGO320" charset="0"/>
          <a:ea typeface="YDIYGO320" charset="0"/>
          <a:cs typeface="YDIYGO320" charset="0"/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YDIYGO320" charset="0"/>
                <a:ea typeface="YDIYGO320" charset="0"/>
                <a:cs typeface="YDIYGO320" charset="0"/>
              </a:defRPr>
            </a:pPr>
            <a:r>
              <a:rPr lang="ko-KR"/>
              <a:t>지역별 인구수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YDIYGO320" charset="0"/>
              <a:ea typeface="YDIYGO320" charset="0"/>
              <a:cs typeface="YDIYGO320" charset="0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'연령대별 인구수 대비 환자수 비율'!$B$1</c:f>
              <c:strCache>
                <c:ptCount val="1"/>
                <c:pt idx="0">
                  <c:v>총 인구수</c:v>
                </c:pt>
              </c:strCache>
            </c:strRef>
          </c:tx>
          <c:spPr>
            <a:solidFill>
              <a:srgbClr val="138CC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YDIYGO320" charset="0"/>
                    <a:ea typeface="YDIYGO320" charset="0"/>
                    <a:cs typeface="YDIYGO320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'연령대별 인구수 대비 환자수 비율'!$A$2:$A$26</c:f>
              <c:strCache>
                <c:ptCount val="25"/>
                <c:pt idx="0">
                  <c:v>강남구</c:v>
                </c:pt>
                <c:pt idx="1">
                  <c:v>강동구</c:v>
                </c:pt>
                <c:pt idx="2">
                  <c:v>강북구</c:v>
                </c:pt>
                <c:pt idx="3">
                  <c:v>강서구</c:v>
                </c:pt>
                <c:pt idx="4">
                  <c:v>관악구</c:v>
                </c:pt>
                <c:pt idx="5">
                  <c:v>광진구</c:v>
                </c:pt>
                <c:pt idx="6">
                  <c:v>구로구</c:v>
                </c:pt>
                <c:pt idx="7">
                  <c:v>금천구</c:v>
                </c:pt>
                <c:pt idx="8">
                  <c:v>노원구</c:v>
                </c:pt>
                <c:pt idx="9">
                  <c:v>도봉구</c:v>
                </c:pt>
                <c:pt idx="10">
                  <c:v>동대문구</c:v>
                </c:pt>
                <c:pt idx="11">
                  <c:v>동작구</c:v>
                </c:pt>
                <c:pt idx="12">
                  <c:v>마포구</c:v>
                </c:pt>
                <c:pt idx="13">
                  <c:v>서대문구</c:v>
                </c:pt>
                <c:pt idx="14">
                  <c:v>서초구</c:v>
                </c:pt>
                <c:pt idx="15">
                  <c:v>성동구</c:v>
                </c:pt>
                <c:pt idx="16">
                  <c:v>성북구</c:v>
                </c:pt>
                <c:pt idx="17">
                  <c:v>송파구</c:v>
                </c:pt>
                <c:pt idx="18">
                  <c:v>양천구</c:v>
                </c:pt>
                <c:pt idx="19">
                  <c:v>영등포구</c:v>
                </c:pt>
                <c:pt idx="20">
                  <c:v>용산구</c:v>
                </c:pt>
                <c:pt idx="21">
                  <c:v>은평구</c:v>
                </c:pt>
                <c:pt idx="22">
                  <c:v>종로구</c:v>
                </c:pt>
                <c:pt idx="23">
                  <c:v>중구</c:v>
                </c:pt>
                <c:pt idx="24">
                  <c:v>중랑구</c:v>
                </c:pt>
              </c:strCache>
            </c:strRef>
          </c:cat>
          <c:val>
            <c:numRef>
              <c:f>'연령대별 인구수 대비 환자수 비율'!$B$2:$B$26</c:f>
              <c:numCache>
                <c:formatCode>_-* #,##0_-;\-* #,##0_-;_-* "-"??_-;_-@_-</c:formatCode>
                <c:ptCount val="25"/>
                <c:pt idx="0">
                  <c:v>56.863666666666631</c:v>
                </c:pt>
                <c:pt idx="1">
                  <c:v>48.262700000000002</c:v>
                </c:pt>
                <c:pt idx="2">
                  <c:v>33.896299999999997</c:v>
                </c:pt>
                <c:pt idx="3">
                  <c:v>57.3887</c:v>
                </c:pt>
                <c:pt idx="4">
                  <c:v>51.808100000000003</c:v>
                </c:pt>
                <c:pt idx="5">
                  <c:v>36.786466666666641</c:v>
                </c:pt>
                <c:pt idx="6">
                  <c:v>42.610500000000002</c:v>
                </c:pt>
                <c:pt idx="7">
                  <c:v>24.092366666666699</c:v>
                </c:pt>
                <c:pt idx="8">
                  <c:v>59.0073333333333</c:v>
                </c:pt>
                <c:pt idx="9">
                  <c:v>35.8187</c:v>
                </c:pt>
                <c:pt idx="10">
                  <c:v>36.373933333333298</c:v>
                </c:pt>
                <c:pt idx="11">
                  <c:v>40.792533333333303</c:v>
                </c:pt>
                <c:pt idx="12">
                  <c:v>38.39796666666664</c:v>
                </c:pt>
                <c:pt idx="13">
                  <c:v>31.319966666666701</c:v>
                </c:pt>
                <c:pt idx="14">
                  <c:v>44.216166666666638</c:v>
                </c:pt>
                <c:pt idx="15">
                  <c:v>29.83423333333328</c:v>
                </c:pt>
                <c:pt idx="16">
                  <c:v>47.505066666666643</c:v>
                </c:pt>
                <c:pt idx="17">
                  <c:v>66.875600000000006</c:v>
                </c:pt>
                <c:pt idx="18">
                  <c:v>49.155333333333303</c:v>
                </c:pt>
                <c:pt idx="19">
                  <c:v>38.674366666666643</c:v>
                </c:pt>
                <c:pt idx="20">
                  <c:v>23.964099999999998</c:v>
                </c:pt>
                <c:pt idx="21">
                  <c:v>50.1261333333333</c:v>
                </c:pt>
                <c:pt idx="22">
                  <c:v>16.075666666666699</c:v>
                </c:pt>
                <c:pt idx="23">
                  <c:v>13.063000000000001</c:v>
                </c:pt>
                <c:pt idx="24">
                  <c:v>41.83096666666664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45"/>
        <c:overlap val="-27"/>
        <c:axId val="395516784"/>
        <c:axId val="395516392"/>
      </c:barChart>
      <c:catAx>
        <c:axId val="395516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YDIYGO320" charset="0"/>
                <a:ea typeface="YDIYGO320" charset="0"/>
                <a:cs typeface="YDIYGO320" charset="0"/>
              </a:defRPr>
            </a:pPr>
            <a:endParaRPr lang="ko-KR"/>
          </a:p>
        </c:txPr>
        <c:crossAx val="395516392"/>
        <c:crosses val="autoZero"/>
        <c:auto val="1"/>
        <c:lblAlgn val="ctr"/>
        <c:lblOffset val="100"/>
        <c:noMultiLvlLbl val="0"/>
      </c:catAx>
      <c:valAx>
        <c:axId val="395516392"/>
        <c:scaling>
          <c:orientation val="minMax"/>
        </c:scaling>
        <c:delete val="1"/>
        <c:axPos val="r"/>
        <c:numFmt formatCode="_-* #,##0_-;\-* #,##0_-;_-* &quot;-&quot;??_-;_-@_-" sourceLinked="1"/>
        <c:majorTickMark val="none"/>
        <c:minorTickMark val="none"/>
        <c:tickLblPos val="nextTo"/>
        <c:crossAx val="395516784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YDIYGO320" charset="0"/>
          <a:ea typeface="YDIYGO320" charset="0"/>
          <a:cs typeface="YDIYGO320" charset="0"/>
        </a:defRPr>
      </a:pPr>
      <a:endParaRPr lang="ko-KR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YDIYGO320" charset="0"/>
                <a:ea typeface="YDIYGO320" charset="0"/>
                <a:cs typeface="YDIYGO320" charset="0"/>
              </a:defRPr>
            </a:pPr>
            <a:r>
              <a:rPr lang="ko-KR"/>
              <a:t>지역별 환자수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YDIYGO320" charset="0"/>
              <a:ea typeface="YDIYGO320" charset="0"/>
              <a:cs typeface="YDIYGO320" charset="0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'연령대별 인구수 대비 환자수 비율'!$D$1</c:f>
              <c:strCache>
                <c:ptCount val="1"/>
                <c:pt idx="0">
                  <c:v>환자수</c:v>
                </c:pt>
              </c:strCache>
            </c:strRef>
          </c:tx>
          <c:spPr>
            <a:solidFill>
              <a:srgbClr val="3B69AA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YDIYGO320" charset="0"/>
                    <a:ea typeface="YDIYGO320" charset="0"/>
                    <a:cs typeface="YDIYGO320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'연령대별 인구수 대비 환자수 비율'!$A$2:$A$26</c:f>
              <c:strCache>
                <c:ptCount val="25"/>
                <c:pt idx="0">
                  <c:v>강남구</c:v>
                </c:pt>
                <c:pt idx="1">
                  <c:v>강동구</c:v>
                </c:pt>
                <c:pt idx="2">
                  <c:v>강북구</c:v>
                </c:pt>
                <c:pt idx="3">
                  <c:v>강서구</c:v>
                </c:pt>
                <c:pt idx="4">
                  <c:v>관악구</c:v>
                </c:pt>
                <c:pt idx="5">
                  <c:v>광진구</c:v>
                </c:pt>
                <c:pt idx="6">
                  <c:v>구로구</c:v>
                </c:pt>
                <c:pt idx="7">
                  <c:v>금천구</c:v>
                </c:pt>
                <c:pt idx="8">
                  <c:v>노원구</c:v>
                </c:pt>
                <c:pt idx="9">
                  <c:v>도봉구</c:v>
                </c:pt>
                <c:pt idx="10">
                  <c:v>동대문구</c:v>
                </c:pt>
                <c:pt idx="11">
                  <c:v>동작구</c:v>
                </c:pt>
                <c:pt idx="12">
                  <c:v>마포구</c:v>
                </c:pt>
                <c:pt idx="13">
                  <c:v>서대문구</c:v>
                </c:pt>
                <c:pt idx="14">
                  <c:v>서초구</c:v>
                </c:pt>
                <c:pt idx="15">
                  <c:v>성동구</c:v>
                </c:pt>
                <c:pt idx="16">
                  <c:v>성북구</c:v>
                </c:pt>
                <c:pt idx="17">
                  <c:v>송파구</c:v>
                </c:pt>
                <c:pt idx="18">
                  <c:v>양천구</c:v>
                </c:pt>
                <c:pt idx="19">
                  <c:v>영등포구</c:v>
                </c:pt>
                <c:pt idx="20">
                  <c:v>용산구</c:v>
                </c:pt>
                <c:pt idx="21">
                  <c:v>은평구</c:v>
                </c:pt>
                <c:pt idx="22">
                  <c:v>종로구</c:v>
                </c:pt>
                <c:pt idx="23">
                  <c:v>중구</c:v>
                </c:pt>
                <c:pt idx="24">
                  <c:v>중랑구</c:v>
                </c:pt>
              </c:strCache>
            </c:strRef>
          </c:cat>
          <c:val>
            <c:numRef>
              <c:f>'연령대별 인구수 대비 환자수 비율'!$D$2:$D$26</c:f>
              <c:numCache>
                <c:formatCode>_-* #,##0.0_-;\-* #,##0.0_-;_-* "-"??_-;_-@_-</c:formatCode>
                <c:ptCount val="25"/>
                <c:pt idx="0">
                  <c:v>5.9744999999999999</c:v>
                </c:pt>
                <c:pt idx="1">
                  <c:v>4.1003666666666696</c:v>
                </c:pt>
                <c:pt idx="2">
                  <c:v>3.1341000000000001</c:v>
                </c:pt>
                <c:pt idx="3">
                  <c:v>5.2078666666666704</c:v>
                </c:pt>
                <c:pt idx="4">
                  <c:v>4.0209999999999999</c:v>
                </c:pt>
                <c:pt idx="5">
                  <c:v>3.2797666666666698</c:v>
                </c:pt>
                <c:pt idx="6">
                  <c:v>4.1550333333333302</c:v>
                </c:pt>
                <c:pt idx="7">
                  <c:v>2.2692666666666699</c:v>
                </c:pt>
                <c:pt idx="8">
                  <c:v>5.2273999999999976</c:v>
                </c:pt>
                <c:pt idx="9">
                  <c:v>2.7913666666666699</c:v>
                </c:pt>
                <c:pt idx="10">
                  <c:v>2.8971</c:v>
                </c:pt>
                <c:pt idx="11">
                  <c:v>3.3127666666666702</c:v>
                </c:pt>
                <c:pt idx="12">
                  <c:v>4.1120999999999963</c:v>
                </c:pt>
                <c:pt idx="13">
                  <c:v>2.3960666666666701</c:v>
                </c:pt>
                <c:pt idx="14">
                  <c:v>3.7889666666666701</c:v>
                </c:pt>
                <c:pt idx="15">
                  <c:v>2.6812999999999998</c:v>
                </c:pt>
                <c:pt idx="16">
                  <c:v>4.0624666666666656</c:v>
                </c:pt>
                <c:pt idx="17">
                  <c:v>5.8308</c:v>
                </c:pt>
                <c:pt idx="18">
                  <c:v>4.1398666666666699</c:v>
                </c:pt>
                <c:pt idx="19">
                  <c:v>4.0620333333333303</c:v>
                </c:pt>
                <c:pt idx="20">
                  <c:v>1.6376999999999999</c:v>
                </c:pt>
                <c:pt idx="21">
                  <c:v>4.3187666666666686</c:v>
                </c:pt>
                <c:pt idx="22">
                  <c:v>1.8796999999999999</c:v>
                </c:pt>
                <c:pt idx="23">
                  <c:v>2.4963999999999991</c:v>
                </c:pt>
                <c:pt idx="24">
                  <c:v>3.4557000000000002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45"/>
        <c:overlap val="-27"/>
        <c:axId val="395515608"/>
        <c:axId val="395515216"/>
      </c:barChart>
      <c:catAx>
        <c:axId val="395515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YDIYGO320" charset="0"/>
                <a:ea typeface="YDIYGO320" charset="0"/>
                <a:cs typeface="YDIYGO320" charset="0"/>
              </a:defRPr>
            </a:pPr>
            <a:endParaRPr lang="ko-KR"/>
          </a:p>
        </c:txPr>
        <c:crossAx val="395515216"/>
        <c:crosses val="autoZero"/>
        <c:auto val="1"/>
        <c:lblAlgn val="ctr"/>
        <c:lblOffset val="100"/>
        <c:noMultiLvlLbl val="0"/>
      </c:catAx>
      <c:valAx>
        <c:axId val="395515216"/>
        <c:scaling>
          <c:orientation val="minMax"/>
        </c:scaling>
        <c:delete val="1"/>
        <c:axPos val="l"/>
        <c:numFmt formatCode="_-* #,##0.0_-;\-* #,##0.0_-;_-* &quot;-&quot;??_-;_-@_-" sourceLinked="1"/>
        <c:majorTickMark val="none"/>
        <c:minorTickMark val="none"/>
        <c:tickLblPos val="nextTo"/>
        <c:crossAx val="395515608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YDIYGO320" charset="0"/>
          <a:ea typeface="YDIYGO320" charset="0"/>
          <a:cs typeface="YDIYGO320" charset="0"/>
        </a:defRPr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YDIYGO320" charset="0"/>
                <a:ea typeface="YDIYGO320" charset="0"/>
                <a:cs typeface="YDIYGO320" charset="0"/>
              </a:defRPr>
            </a:pPr>
            <a:r>
              <a:rPr lang="ko-KR"/>
              <a:t>실내</a:t>
            </a:r>
            <a:r>
              <a:rPr lang="en-US"/>
              <a:t>/</a:t>
            </a:r>
            <a:r>
              <a:rPr lang="ko-KR"/>
              <a:t>실외 해로운 공기 오염 인식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YDIYGO320" charset="0"/>
              <a:ea typeface="YDIYGO320" charset="0"/>
              <a:cs typeface="YDIYGO320" charset="0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2"/>
              <c:layout>
                <c:manualLayout>
                  <c:x val="-7.15122484689414E-2"/>
                  <c:y val="1.0389690871974199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YDIYGO320" charset="0"/>
                    <a:ea typeface="YDIYGO320" charset="0"/>
                    <a:cs typeface="YDIYGO320" charset="0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Sheet1!$J$18:$J$20</c:f>
              <c:strCache>
                <c:ptCount val="3"/>
                <c:pt idx="0">
                  <c:v>실외공기질</c:v>
                </c:pt>
                <c:pt idx="1">
                  <c:v>실내공기질</c:v>
                </c:pt>
                <c:pt idx="2">
                  <c:v>응답없음</c:v>
                </c:pt>
              </c:strCache>
            </c:strRef>
          </c:cat>
          <c:val>
            <c:numRef>
              <c:f>Sheet1!$K$18:$K$20</c:f>
              <c:numCache>
                <c:formatCode>General</c:formatCode>
                <c:ptCount val="3"/>
                <c:pt idx="0">
                  <c:v>149</c:v>
                </c:pt>
                <c:pt idx="1">
                  <c:v>190</c:v>
                </c:pt>
                <c:pt idx="2">
                  <c:v>5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211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YDIYGO320" charset="0"/>
          <a:ea typeface="YDIYGO320" charset="0"/>
          <a:cs typeface="YDIYGO320" charset="0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0.81811</cdr:x>
      <cdr:y>0</cdr:y>
    </cdr:from>
    <cdr:to>
      <cdr:x>1</cdr:x>
      <cdr:y>0.0952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112683" y="0"/>
          <a:ext cx="914400" cy="27055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r"/>
          <a:r>
            <a:rPr lang="en-US" altLang="ko-KR" sz="900" dirty="0" smtClean="0">
              <a:latin typeface="YDIYGO320" charset="0"/>
              <a:ea typeface="YDIYGO320" charset="0"/>
              <a:cs typeface="YDIYGO320" charset="0"/>
            </a:rPr>
            <a:t>(</a:t>
          </a:r>
          <a:r>
            <a:rPr lang="ko-KR" altLang="en-US" sz="900" dirty="0" smtClean="0">
              <a:latin typeface="YDIYGO320" charset="0"/>
              <a:ea typeface="YDIYGO320" charset="0"/>
              <a:cs typeface="YDIYGO320" charset="0"/>
            </a:rPr>
            <a:t>단위 </a:t>
          </a:r>
          <a:r>
            <a:rPr lang="en-US" altLang="ko-KR" sz="900" dirty="0" smtClean="0">
              <a:latin typeface="YDIYGO320" charset="0"/>
              <a:ea typeface="YDIYGO320" charset="0"/>
              <a:cs typeface="YDIYGO320" charset="0"/>
            </a:rPr>
            <a:t>:</a:t>
          </a:r>
          <a:r>
            <a:rPr lang="ko-KR" altLang="en-US" sz="900" dirty="0" smtClean="0">
              <a:latin typeface="YDIYGO320" charset="0"/>
              <a:ea typeface="YDIYGO320" charset="0"/>
              <a:cs typeface="YDIYGO320" charset="0"/>
            </a:rPr>
            <a:t> 만명</a:t>
          </a:r>
          <a:r>
            <a:rPr lang="en-US" altLang="ko-KR" sz="900" dirty="0" smtClean="0">
              <a:latin typeface="YDIYGO320" charset="0"/>
              <a:ea typeface="YDIYGO320" charset="0"/>
              <a:cs typeface="YDIYGO320" charset="0"/>
            </a:rPr>
            <a:t>)</a:t>
          </a:r>
          <a:endParaRPr lang="en-US" sz="900" dirty="0">
            <a:latin typeface="YDIYGO320" charset="0"/>
            <a:ea typeface="YDIYGO320" charset="0"/>
            <a:cs typeface="YDIYGO320" charset="0"/>
          </a:endParaRPr>
        </a:p>
      </cdr:txBody>
    </cdr:sp>
  </cdr:relSizeAnchor>
  <cdr:relSizeAnchor xmlns:cdr="http://schemas.openxmlformats.org/drawingml/2006/chartDrawing">
    <cdr:from>
      <cdr:x>0.81811</cdr:x>
      <cdr:y>0</cdr:y>
    </cdr:from>
    <cdr:to>
      <cdr:x>1</cdr:x>
      <cdr:y>0.0952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4112707" y="0"/>
          <a:ext cx="914376" cy="2705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r"/>
          <a:r>
            <a:rPr lang="en-US" altLang="ko-KR" sz="900" dirty="0" smtClean="0">
              <a:latin typeface="YDIYGO320" charset="0"/>
              <a:ea typeface="YDIYGO320" charset="0"/>
              <a:cs typeface="YDIYGO320" charset="0"/>
            </a:rPr>
            <a:t>(</a:t>
          </a:r>
          <a:r>
            <a:rPr lang="ko-KR" altLang="en-US" sz="900" dirty="0" smtClean="0">
              <a:latin typeface="YDIYGO320" charset="0"/>
              <a:ea typeface="YDIYGO320" charset="0"/>
              <a:cs typeface="YDIYGO320" charset="0"/>
            </a:rPr>
            <a:t>단위 </a:t>
          </a:r>
          <a:r>
            <a:rPr lang="en-US" altLang="ko-KR" sz="900" dirty="0" smtClean="0">
              <a:latin typeface="YDIYGO320" charset="0"/>
              <a:ea typeface="YDIYGO320" charset="0"/>
              <a:cs typeface="YDIYGO320" charset="0"/>
            </a:rPr>
            <a:t>:</a:t>
          </a:r>
          <a:r>
            <a:rPr lang="ko-KR" altLang="en-US" sz="900" dirty="0" smtClean="0">
              <a:latin typeface="YDIYGO320" charset="0"/>
              <a:ea typeface="YDIYGO320" charset="0"/>
              <a:cs typeface="YDIYGO320" charset="0"/>
            </a:rPr>
            <a:t> 만명</a:t>
          </a:r>
          <a:r>
            <a:rPr lang="en-US" altLang="ko-KR" sz="900" dirty="0" smtClean="0">
              <a:latin typeface="YDIYGO320" charset="0"/>
              <a:ea typeface="YDIYGO320" charset="0"/>
              <a:cs typeface="YDIYGO320" charset="0"/>
            </a:rPr>
            <a:t>)</a:t>
          </a:r>
          <a:endParaRPr lang="en-US" sz="900" dirty="0">
            <a:latin typeface="YDIYGO320" charset="0"/>
            <a:ea typeface="YDIYGO320" charset="0"/>
            <a:cs typeface="YDIYGO320" charset="0"/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9F107-DB4D-44AE-98FD-7A4D1A388E76}" type="datetimeFigureOut">
              <a:rPr lang="ko-KR" altLang="en-US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2015-08-31</a:t>
            </a:fld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502F34-6A12-4AB2-BC4F-FF098E70A088}" type="slidenum">
              <a:rPr lang="ko-KR" altLang="en-US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‹#›</a:t>
            </a:fld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74538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fld id="{0C63E5C2-3302-40B6-9EA4-38561056D259}" type="datetimeFigureOut">
              <a:rPr lang="ko-KR" altLang="en-US" smtClean="0"/>
              <a:pPr/>
              <a:t>2015-08-31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fld id="{DA9D1A10-DC6F-40D1-9034-5E6A26964E4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2913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-윤고딕330" panose="02030504000101010101" pitchFamily="18" charset="-127"/>
        <a:ea typeface="-윤고딕330" panose="0203050400010101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-윤고딕330" panose="02030504000101010101" pitchFamily="18" charset="-127"/>
        <a:ea typeface="-윤고딕330" panose="0203050400010101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-윤고딕330" panose="02030504000101010101" pitchFamily="18" charset="-127"/>
        <a:ea typeface="-윤고딕330" panose="0203050400010101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-윤고딕330" panose="02030504000101010101" pitchFamily="18" charset="-127"/>
        <a:ea typeface="-윤고딕330" panose="0203050400010101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-윤고딕330" panose="02030504000101010101" pitchFamily="18" charset="-127"/>
        <a:ea typeface="-윤고딕330" panose="0203050400010101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D1A10-DC6F-40D1-9034-5E6A26964E4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658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D1A10-DC6F-40D1-9034-5E6A26964E4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663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D1A10-DC6F-40D1-9034-5E6A26964E4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114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D1A10-DC6F-40D1-9034-5E6A26964E4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465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D1A10-DC6F-40D1-9034-5E6A26964E4D}" type="slidenum">
              <a:rPr lang="ko-KR" altLang="en-US" smtClean="0"/>
              <a:t>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365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D1A10-DC6F-40D1-9034-5E6A26964E4D}" type="slidenum">
              <a:rPr lang="ko-KR" altLang="en-US" smtClean="0"/>
              <a:t>69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335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69D3D-9A71-43EA-B9C7-75F757FB2BDC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769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6DAC-0E10-4563-97CC-CFD9168B57FE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864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9FBA8-AF64-436E-8B40-C5579F38696D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41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88402" y="1228725"/>
            <a:ext cx="11268636" cy="5114395"/>
          </a:xfrm>
        </p:spPr>
        <p:txBody>
          <a:bodyPr/>
          <a:lstStyle>
            <a:lvl1pPr marL="457200" indent="-457200">
              <a:lnSpc>
                <a:spcPct val="120000"/>
              </a:lnSpc>
              <a:buFont typeface="Wingdings" panose="05000000000000000000" pitchFamily="2" charset="2"/>
              <a:buChar char="v"/>
              <a:defRPr sz="180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>
              <a:lnSpc>
                <a:spcPct val="110000"/>
              </a:lnSpc>
              <a:buFont typeface="Wingdings" panose="05000000000000000000" pitchFamily="2" charset="2"/>
              <a:buChar char="§"/>
              <a:defRPr sz="160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>
                <a:latin typeface="YDIYGO330" charset="0"/>
                <a:ea typeface="YDIYGO330" charset="0"/>
                <a:cs typeface="YDIYGO330" charset="0"/>
              </a:defRPr>
            </a:lvl4pPr>
            <a:lvl5pPr>
              <a:defRPr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3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0"/>
            <a:endParaRPr lang="ko-KR" altLang="en-US" dirty="0" smtClean="0"/>
          </a:p>
          <a:p>
            <a:pPr lvl="2"/>
            <a:endParaRPr lang="en-US" altLang="ko-KR" dirty="0" smtClean="0"/>
          </a:p>
        </p:txBody>
      </p:sp>
      <p:cxnSp>
        <p:nvCxnSpPr>
          <p:cNvPr id="7" name="직선 연결선 3"/>
          <p:cNvCxnSpPr/>
          <p:nvPr userDrawn="1"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40586" y="179317"/>
            <a:ext cx="11516452" cy="526594"/>
          </a:xfrm>
        </p:spPr>
        <p:txBody>
          <a:bodyPr>
            <a:noAutofit/>
          </a:bodyPr>
          <a:lstStyle>
            <a:lvl1pPr>
              <a:defRPr sz="320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</a:lstStyle>
          <a:p>
            <a:r>
              <a:rPr lang="en-US" altLang="ko-KR" dirty="0" smtClean="0"/>
              <a:t>Click to edit Master title style</a:t>
            </a:r>
            <a:endParaRPr lang="en-US" dirty="0"/>
          </a:p>
        </p:txBody>
      </p:sp>
      <p:pic>
        <p:nvPicPr>
          <p:cNvPr id="14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76" y="6248376"/>
            <a:ext cx="2023633" cy="642166"/>
          </a:xfrm>
          <a:prstGeom prst="rect">
            <a:avLst/>
          </a:prstGeom>
        </p:spPr>
      </p:pic>
      <p:cxnSp>
        <p:nvCxnSpPr>
          <p:cNvPr id="15" name="직선 연결선 4"/>
          <p:cNvCxnSpPr/>
          <p:nvPr userDrawn="1"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61664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A9344-D406-484C-9457-0CAEF6AAB9D0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979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26DAE-0B9D-4C74-8B0A-A6505E35424D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565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22A6E-F7BC-4EFC-A3FD-59D557383960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90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F5BFC-623F-461C-B256-FEC842948555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779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AF553-8197-40C8-8EB0-8612C0807081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23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7DA7-EB92-4D0B-8465-B6DDF8700DC4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858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FD0FF-CBF6-4785-9CA5-6E7D554584C6}" type="datetime1">
              <a:rPr lang="ko-KR" altLang="en-US" smtClean="0"/>
              <a:t>2015-08-31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88B96-AF44-4562-8E99-BC707AF3CB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70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fld id="{070C5FD7-BFB4-4CC6-BE15-9394DC1204A1}" type="datetime1">
              <a:rPr lang="ko-KR" altLang="en-US" smtClean="0"/>
              <a:pPr/>
              <a:t>2015-08-31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fld id="{11788B96-AF44-4562-8E99-BC707AF3CBF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0565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-윤고딕330" panose="02030504000101010101" pitchFamily="18" charset="-127"/>
          <a:ea typeface="-윤고딕330" panose="02030504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-윤고딕330" panose="02030504000101010101" pitchFamily="18" charset="-127"/>
          <a:ea typeface="-윤고딕330" panose="0203050400010101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-윤고딕330" panose="02030504000101010101" pitchFamily="18" charset="-127"/>
          <a:ea typeface="-윤고딕330" panose="0203050400010101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-윤고딕330" panose="02030504000101010101" pitchFamily="18" charset="-127"/>
          <a:ea typeface="-윤고딕330" panose="0203050400010101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-윤고딕330" panose="02030504000101010101" pitchFamily="18" charset="-127"/>
          <a:ea typeface="-윤고딕330" panose="0203050400010101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-윤고딕330" panose="02030504000101010101" pitchFamily="18" charset="-127"/>
          <a:ea typeface="-윤고딕330" panose="0203050400010101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png"/><Relationship Id="rId4" Type="http://schemas.openxmlformats.org/officeDocument/2006/relationships/chart" Target="../charts/char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2421" y="2992795"/>
            <a:ext cx="117043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제</a:t>
            </a:r>
            <a:r>
              <a:rPr lang="en-US" altLang="ko-KR" sz="44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13</a:t>
            </a:r>
            <a:r>
              <a:rPr lang="ko-KR" altLang="en-US" sz="44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회</a:t>
            </a:r>
            <a:r>
              <a:rPr lang="en-US" altLang="ko-KR" sz="44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 SAS </a:t>
            </a:r>
            <a:r>
              <a:rPr lang="ko-KR" altLang="en-US" sz="44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분석 </a:t>
            </a:r>
            <a:r>
              <a:rPr lang="ko-KR" altLang="en-US" sz="4400" dirty="0" err="1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챔피언쉽</a:t>
            </a:r>
            <a:endParaRPr lang="en-US" altLang="ko-KR" sz="28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83018" y="5015249"/>
            <a:ext cx="6943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홍익대학교 대학원 산업공학과 박대한</a:t>
            </a:r>
            <a:endParaRPr lang="en-US" altLang="ko-KR" sz="24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r"/>
            <a:r>
              <a:rPr lang="ko-KR" altLang="en-US" sz="24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홍익대학교 산업공학과 박재영</a:t>
            </a:r>
            <a:endParaRPr lang="en-US" altLang="ko-KR" sz="24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r"/>
            <a:r>
              <a:rPr lang="ko-KR" altLang="en-US" sz="24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중앙대학교 심리학과 </a:t>
            </a:r>
            <a:r>
              <a:rPr lang="ko-KR" altLang="en-US" sz="2400" dirty="0" err="1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여새바긔별</a:t>
            </a:r>
            <a:endParaRPr lang="en-US" altLang="ko-KR" sz="24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026" name="Picture 2" descr="http://www.cliparthut.com/clip-arts/467/dust-mask-clip-art-467129.png"/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63" y="1196211"/>
            <a:ext cx="4785677" cy="4764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053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</a:t>
            </a:r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준비</a:t>
            </a:r>
            <a:endParaRPr 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8" name="직사각형 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1632064" y="2477336"/>
          <a:ext cx="8927872" cy="2753001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15984"/>
                <a:gridCol w="1115984"/>
                <a:gridCol w="1115984"/>
                <a:gridCol w="1115984"/>
                <a:gridCol w="1115984"/>
                <a:gridCol w="1115984"/>
                <a:gridCol w="1115984"/>
                <a:gridCol w="1115984"/>
              </a:tblGrid>
              <a:tr h="396829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변수유형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-윤고딕320" panose="02030504000101010101" pitchFamily="18" charset="-127"/>
                        </a:rPr>
                        <a:t>N</a:t>
                      </a:r>
                      <a:endParaRPr 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평균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표준편차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최솟값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최댓값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 smtClean="0"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결측치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9682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20" panose="02030504000101010101" pitchFamily="18" charset="-127"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39,536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0.03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0.01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0.003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0.104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-윤고딕330" panose="02030504000101010101" pitchFamily="18" charset="-127"/>
                          <a:ea typeface="+mn-ea"/>
                          <a:cs typeface="+mn-cs"/>
                        </a:rPr>
                        <a:t>519</a:t>
                      </a:r>
                    </a:p>
                  </a:txBody>
                  <a:tcPr marL="12700" marR="12700" marT="12700" marB="0" anchor="ctr"/>
                </a:tc>
              </a:tr>
              <a:tr h="39682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20" panose="02030504000101010101" pitchFamily="18" charset="-127"/>
                        </a:rPr>
                        <a:t>O3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39,437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0.02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0.01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0.093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-윤고딕330" panose="02030504000101010101" pitchFamily="18" charset="-127"/>
                          <a:ea typeface="+mn-ea"/>
                          <a:cs typeface="+mn-cs"/>
                        </a:rPr>
                        <a:t>617</a:t>
                      </a:r>
                    </a:p>
                  </a:txBody>
                  <a:tcPr marL="12700" marR="12700" marT="12700" marB="0" anchor="ctr"/>
                </a:tc>
              </a:tr>
              <a:tr h="39682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20" panose="02030504000101010101" pitchFamily="18" charset="-127"/>
                        </a:rPr>
                        <a:t>CO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39,467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0.5</a:t>
                      </a:r>
                      <a:r>
                        <a:rPr lang="en-US" altLang="ko-KR" sz="1400" u="none" strike="noStrike" dirty="0" smtClean="0">
                          <a:effectLst/>
                          <a:latin typeface="-윤고딕330" panose="02030504000101010101" pitchFamily="18" charset="-127"/>
                          <a:ea typeface="-윤고딕32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0.24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0.1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2.1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-윤고딕330" panose="02030504000101010101" pitchFamily="18" charset="-127"/>
                          <a:ea typeface="+mn-ea"/>
                          <a:cs typeface="+mn-cs"/>
                        </a:rPr>
                        <a:t>584</a:t>
                      </a:r>
                    </a:p>
                  </a:txBody>
                  <a:tcPr marL="12700" marR="12700" marT="12700" marB="0" anchor="ctr"/>
                </a:tc>
              </a:tr>
              <a:tr h="39682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20" panose="02030504000101010101" pitchFamily="18" charset="-127"/>
                        </a:rPr>
                        <a:t>SO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39,576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0.0</a:t>
                      </a:r>
                      <a:r>
                        <a:rPr lang="en-US" altLang="ko-KR" sz="1400" u="none" strike="noStrike" dirty="0" smtClean="0">
                          <a:effectLst/>
                          <a:latin typeface="-윤고딕330" panose="02030504000101010101" pitchFamily="18" charset="-127"/>
                          <a:ea typeface="-윤고딕320" panose="02030504000101010101" pitchFamily="18" charset="-127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0.00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0.001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0.032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-윤고딕330" panose="02030504000101010101" pitchFamily="18" charset="-127"/>
                          <a:ea typeface="+mn-ea"/>
                          <a:cs typeface="+mn-cs"/>
                        </a:rPr>
                        <a:t>494</a:t>
                      </a:r>
                    </a:p>
                  </a:txBody>
                  <a:tcPr marL="12700" marR="12700" marT="12700" marB="0" anchor="ctr"/>
                </a:tc>
              </a:tr>
              <a:tr h="39682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20" panose="02030504000101010101" pitchFamily="18" charset="-127"/>
                        </a:rPr>
                        <a:t>PM10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ko-KR" alt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39,483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45.91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30.4</a:t>
                      </a:r>
                      <a:r>
                        <a:rPr lang="en-US" altLang="ko-KR" sz="1400" u="none" strike="noStrike" dirty="0" smtClean="0">
                          <a:effectLst/>
                          <a:latin typeface="-윤고딕330" panose="02030504000101010101" pitchFamily="18" charset="-127"/>
                          <a:ea typeface="-윤고딕320" panose="02030504000101010101" pitchFamily="18" charset="-127"/>
                        </a:rPr>
                        <a:t>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709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-윤고딕330" panose="02030504000101010101" pitchFamily="18" charset="-127"/>
                          <a:ea typeface="+mn-ea"/>
                          <a:cs typeface="+mn-cs"/>
                        </a:rPr>
                        <a:t>578</a:t>
                      </a:r>
                    </a:p>
                  </a:txBody>
                  <a:tcPr marL="12700" marR="12700" marT="12700" marB="0" anchor="ctr"/>
                </a:tc>
              </a:tr>
              <a:tr h="37202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20" panose="02030504000101010101" pitchFamily="18" charset="-127"/>
                        </a:rPr>
                        <a:t>PM25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ko-KR" alt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38,706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24.10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-윤고딕330" panose="02030504000101010101" pitchFamily="18" charset="-127"/>
                        </a:rPr>
                        <a:t>13.4</a:t>
                      </a:r>
                      <a:r>
                        <a:rPr lang="en-US" altLang="ko-KR" sz="1400" u="none" strike="noStrike" dirty="0" smtClean="0">
                          <a:effectLst/>
                          <a:latin typeface="-윤고딕330" panose="02030504000101010101" pitchFamily="18" charset="-127"/>
                          <a:ea typeface="-윤고딕320" panose="02030504000101010101" pitchFamily="18" charset="-127"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109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4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-윤고딕330" panose="02030504000101010101" pitchFamily="18" charset="-127"/>
                          <a:ea typeface="+mn-ea"/>
                          <a:cs typeface="+mn-cs"/>
                        </a:rPr>
                        <a:t>1,042</a:t>
                      </a:r>
                      <a:endParaRPr lang="en-US" sz="1400" u="none" strike="noStrike" kern="1200" dirty="0">
                        <a:solidFill>
                          <a:schemeClr val="tx1"/>
                        </a:solidFill>
                        <a:effectLst/>
                        <a:latin typeface="-윤고딕330" panose="02030504000101010101" pitchFamily="18" charset="-127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88402" y="1987756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변수 요약통계량</a:t>
            </a:r>
            <a:endParaRPr lang="en-US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1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402" y="5424727"/>
            <a:ext cx="98908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결측치 처리 </a:t>
            </a:r>
            <a:r>
              <a:rPr lang="en-US" altLang="ko-KR" dirty="0" smtClean="0">
                <a:latin typeface="YDIYGO330" charset="0"/>
                <a:ea typeface="YDIYGO330" charset="0"/>
                <a:cs typeface="YDIYGO330" charset="0"/>
              </a:rPr>
              <a:t>:</a:t>
            </a: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 </a:t>
            </a:r>
            <a:r>
              <a:rPr lang="ko-KR" altLang="en-US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연도별</a:t>
            </a:r>
            <a:r>
              <a:rPr lang="en-US" altLang="ko-KR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 월별</a:t>
            </a:r>
            <a:r>
              <a:rPr lang="en-US" altLang="ko-KR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 지역별 평균</a:t>
            </a:r>
            <a:endParaRPr lang="en-US" altLang="ko-KR" dirty="0">
              <a:solidFill>
                <a:srgbClr val="FD5555"/>
              </a:solidFill>
              <a:latin typeface="YDIYGO330" charset="0"/>
              <a:ea typeface="YDIYGO330" charset="0"/>
              <a:cs typeface="YDIYGO330" charset="0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ko-KR" altLang="en-US" sz="1600" dirty="0" smtClean="0">
                <a:latin typeface="YDIYGO330" charset="0"/>
                <a:ea typeface="YDIYGO330" charset="0"/>
                <a:cs typeface="YDIYGO330" charset="0"/>
              </a:rPr>
              <a:t>대기 오염은 지역</a:t>
            </a:r>
            <a:r>
              <a:rPr lang="ko-KR" altLang="en-US" sz="1600" dirty="0">
                <a:latin typeface="YDIYGO330" charset="0"/>
                <a:ea typeface="YDIYGO330" charset="0"/>
                <a:cs typeface="YDIYGO330" charset="0"/>
              </a:rPr>
              <a:t> </a:t>
            </a:r>
            <a:r>
              <a:rPr lang="ko-KR" altLang="en-US" sz="1600" dirty="0" smtClean="0">
                <a:latin typeface="YDIYGO330" charset="0"/>
                <a:ea typeface="YDIYGO330" charset="0"/>
                <a:cs typeface="YDIYGO330" charset="0"/>
              </a:rPr>
              <a:t>및 날짜에 따라 달라지므로 해당 관측치를 대표하는 </a:t>
            </a:r>
            <a:r>
              <a:rPr lang="ko-KR" altLang="en-US" sz="1600" dirty="0">
                <a:latin typeface="YDIYGO330" charset="0"/>
                <a:ea typeface="YDIYGO330" charset="0"/>
                <a:cs typeface="YDIYGO330" charset="0"/>
              </a:rPr>
              <a:t>해당 연도</a:t>
            </a:r>
            <a:r>
              <a:rPr lang="en-US" altLang="ko-KR" sz="1600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sz="1600" dirty="0">
                <a:latin typeface="YDIYGO330" charset="0"/>
                <a:ea typeface="YDIYGO330" charset="0"/>
                <a:cs typeface="YDIYGO330" charset="0"/>
              </a:rPr>
              <a:t> 월</a:t>
            </a:r>
            <a:r>
              <a:rPr lang="en-US" altLang="ko-KR" sz="1600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sz="1600" dirty="0">
                <a:latin typeface="YDIYGO330" charset="0"/>
                <a:ea typeface="YDIYGO330" charset="0"/>
                <a:cs typeface="YDIYGO330" charset="0"/>
              </a:rPr>
              <a:t> 지역의</a:t>
            </a:r>
            <a:r>
              <a:rPr lang="ko-KR" altLang="en-US" sz="1600" dirty="0" smtClean="0">
                <a:latin typeface="YDIYGO330" charset="0"/>
                <a:ea typeface="YDIYGO330" charset="0"/>
                <a:cs typeface="YDIYGO330" charset="0"/>
              </a:rPr>
              <a:t> 평균값 사용</a:t>
            </a:r>
            <a:endParaRPr lang="ko-KR" altLang="en-US" sz="16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4" name="Rectangle 32"/>
          <p:cNvSpPr/>
          <p:nvPr/>
        </p:nvSpPr>
        <p:spPr>
          <a:xfrm>
            <a:off x="655320" y="1321570"/>
            <a:ext cx="2412460" cy="5388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실외 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대기오염도</a:t>
            </a:r>
            <a:r>
              <a:rPr lang="en-US" altLang="ko-KR" sz="1400" dirty="0" err="1">
                <a:latin typeface="YDIYGO330" charset="0"/>
                <a:ea typeface="YDIYGO330" charset="0"/>
                <a:cs typeface="YDIYGO330" charset="0"/>
              </a:rPr>
              <a:t>Air_Pollute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724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2.2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5182237"/>
              </p:ext>
            </p:extLst>
          </p:nvPr>
        </p:nvGraphicFramePr>
        <p:xfrm>
          <a:off x="1379698" y="2523461"/>
          <a:ext cx="4821482" cy="367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03580"/>
                <a:gridCol w="2410742"/>
                <a:gridCol w="1607160"/>
              </a:tblGrid>
              <a:tr h="306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번호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이름</a:t>
                      </a: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</a:t>
                      </a:r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설명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date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관측일자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year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관측년도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month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관측월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day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관측일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place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관측장소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avg_wind_speed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평균풍속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avg_wind_direction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평균풍향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max_wind_speed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최대풍속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max_wind_direction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최대풍향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temp_max_wind_speed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순간최고풍속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temp_max_wind_direction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순간최고풍향</a:t>
                      </a:r>
                    </a:p>
                  </a:txBody>
                  <a:tcPr marL="54000" marR="6350" marT="6350" marB="0" anchor="ctr"/>
                </a:tc>
              </a:tr>
            </a:tbl>
          </a:graphicData>
        </a:graphic>
      </p:graphicFrame>
      <p:graphicFrame>
        <p:nvGraphicFramePr>
          <p:cNvPr id="7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054648"/>
              </p:ext>
            </p:extLst>
          </p:nvPr>
        </p:nvGraphicFramePr>
        <p:xfrm>
          <a:off x="6226362" y="2520180"/>
          <a:ext cx="4320000" cy="244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0000"/>
                <a:gridCol w="2160000"/>
                <a:gridCol w="1440000"/>
              </a:tblGrid>
              <a:tr h="306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번호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이름</a:t>
                      </a: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</a:t>
                      </a:r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설명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avg_temp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평균기온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min_temp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최저기온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max_temp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최고기온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precipi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강수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avg_humi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평균습도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max_humi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최저습도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min_humi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최고습도</a:t>
                      </a:r>
                    </a:p>
                  </a:txBody>
                  <a:tcPr marL="54000" marR="6350" marT="6350" marB="0" anchor="ctr"/>
                </a:tc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9" name="직사각형 8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  <p:sp>
        <p:nvSpPr>
          <p:cNvPr id="12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88003" y="4986598"/>
            <a:ext cx="23086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관측치 </a:t>
            </a:r>
            <a:r>
              <a:rPr lang="en-US" altLang="ko-KR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:</a:t>
            </a:r>
            <a:r>
              <a:rPr lang="ko-KR" altLang="en-US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 당일 </a:t>
            </a:r>
            <a:r>
              <a:rPr lang="en-US" altLang="ko-KR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24</a:t>
            </a:r>
            <a:r>
              <a:rPr lang="ko-KR" altLang="en-US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시간평균치</a:t>
            </a:r>
            <a:endParaRPr lang="en-US" sz="1400" b="1" dirty="0">
              <a:solidFill>
                <a:srgbClr val="FD5555"/>
              </a:solidFill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4" name="Rectangle 33"/>
          <p:cNvSpPr/>
          <p:nvPr/>
        </p:nvSpPr>
        <p:spPr>
          <a:xfrm>
            <a:off x="838200" y="1335573"/>
            <a:ext cx="2412460" cy="53884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일별 기상 관측 정보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Weather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38200" y="2029126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변수 설명</a:t>
            </a:r>
            <a:endParaRPr lang="en-US" dirty="0">
              <a:latin typeface="YDIYGO330" charset="0"/>
              <a:ea typeface="YDIYGO330" charset="0"/>
              <a:cs typeface="YDIYGO33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35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9" name="직사각형 8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538067" y="2493912"/>
          <a:ext cx="9115866" cy="367475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78224"/>
                <a:gridCol w="1089607"/>
                <a:gridCol w="1089607"/>
                <a:gridCol w="1089607"/>
                <a:gridCol w="1089607"/>
                <a:gridCol w="1089607"/>
                <a:gridCol w="1089607"/>
              </a:tblGrid>
              <a:tr h="229672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</a:t>
                      </a:r>
                      <a:endParaRPr 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표준편차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최솟값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최댓값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결측치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avg_wind_speed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1.66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0.80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9.08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avg_wind_direction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39,545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208.65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112.38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max_wind_speed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5.16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1.68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37.40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max_wind_direction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39,541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214.66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94.29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temp_max_wind_speed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7.28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2.38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27.60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temp_max_wind_direction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39,543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216.30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95.97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357.20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12.97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10.75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</a:t>
                      </a:r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14.49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33.32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min_temp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9.21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10.79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</a:t>
                      </a:r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45.30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29.90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max_temp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17.48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11.21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</a:t>
                      </a:r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11.20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63.30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precipi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3.79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16.03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527.50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61.38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15.13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6.51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99.90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79.77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13.91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10.10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min_humi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41.20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17.12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99.90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err="1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range_temp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8.27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3.23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107.90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2296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err="1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range_humi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39,516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38.57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13.68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99.90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25473" y="2061898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변수 요약통계량</a:t>
            </a:r>
            <a:endParaRPr lang="en-US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3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Rectangle 33"/>
          <p:cNvSpPr/>
          <p:nvPr/>
        </p:nvSpPr>
        <p:spPr>
          <a:xfrm>
            <a:off x="838200" y="1335573"/>
            <a:ext cx="2412460" cy="53884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일별 기상 관측 정보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Weather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416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dirty="0"/>
          </a:p>
        </p:txBody>
      </p:sp>
      <p:sp>
        <p:nvSpPr>
          <p:cNvPr id="6" name="Rectangle 23"/>
          <p:cNvSpPr/>
          <p:nvPr/>
        </p:nvSpPr>
        <p:spPr>
          <a:xfrm>
            <a:off x="838200" y="1321570"/>
            <a:ext cx="2412460" cy="53884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일별 기상 관측 정보</a:t>
            </a:r>
          </a:p>
          <a:p>
            <a:pPr algn="ctr"/>
            <a:r>
              <a:rPr lang="en-US" sz="1400" dirty="0">
                <a:latin typeface="YDIYGO330" charset="0"/>
                <a:ea typeface="YDIYGO330" charset="0"/>
                <a:cs typeface="YDIYGO330" charset="0"/>
              </a:rPr>
              <a:t>Weather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9" name="직사각형 8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542877" y="2001689"/>
            <a:ext cx="11268636" cy="4575548"/>
          </a:xfrm>
        </p:spPr>
        <p:txBody>
          <a:bodyPr>
            <a:normAutofit/>
          </a:bodyPr>
          <a:lstStyle/>
          <a:p>
            <a:r>
              <a:rPr lang="ko-KR" altLang="en-US" sz="2000" dirty="0" smtClean="0">
                <a:latin typeface="YDIYGO330" charset="0"/>
                <a:ea typeface="YDIYGO330" charset="0"/>
                <a:cs typeface="YDIYGO330" charset="0"/>
              </a:rPr>
              <a:t>결측치 </a:t>
            </a:r>
            <a:r>
              <a:rPr lang="ko-KR" altLang="en-US" sz="2000" dirty="0">
                <a:latin typeface="YDIYGO330" charset="0"/>
                <a:ea typeface="YDIYGO330" charset="0"/>
                <a:cs typeface="YDIYGO330" charset="0"/>
              </a:rPr>
              <a:t>처리 </a:t>
            </a:r>
            <a:r>
              <a:rPr lang="en-US" altLang="ko-KR" sz="2000" dirty="0">
                <a:latin typeface="YDIYGO330" charset="0"/>
                <a:ea typeface="YDIYGO330" charset="0"/>
                <a:cs typeface="YDIYGO330" charset="0"/>
              </a:rPr>
              <a:t>:</a:t>
            </a:r>
            <a:r>
              <a:rPr lang="ko-KR" altLang="en-US" sz="2000" dirty="0">
                <a:latin typeface="YDIYGO330" charset="0"/>
                <a:ea typeface="YDIYGO330" charset="0"/>
                <a:cs typeface="YDIYGO330" charset="0"/>
              </a:rPr>
              <a:t> </a:t>
            </a:r>
            <a:r>
              <a:rPr lang="ko-KR" altLang="en-US" sz="2000" dirty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연도별</a:t>
            </a:r>
            <a:r>
              <a:rPr lang="en-US" altLang="ko-KR" sz="2000" dirty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sz="2000" dirty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 월별</a:t>
            </a:r>
            <a:r>
              <a:rPr lang="en-US" altLang="ko-KR" sz="2000" dirty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sz="2000" dirty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 지역별 </a:t>
            </a:r>
            <a:r>
              <a:rPr lang="ko-KR" altLang="en-US" sz="2000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평균</a:t>
            </a:r>
            <a:endParaRPr lang="en-US" altLang="ko-KR" sz="2000" dirty="0">
              <a:solidFill>
                <a:srgbClr val="FD5555"/>
              </a:solidFill>
              <a:latin typeface="YDIYGO330" charset="0"/>
              <a:ea typeface="YDIYGO330" charset="0"/>
              <a:cs typeface="YDIYGO330" charset="0"/>
            </a:endParaRPr>
          </a:p>
          <a:p>
            <a:pPr lvl="1"/>
            <a:r>
              <a:rPr lang="ko-KR" altLang="en-US" sz="1800" dirty="0" smtClean="0">
                <a:latin typeface="YDIYGO330" charset="0"/>
                <a:ea typeface="YDIYGO330" charset="0"/>
                <a:cs typeface="YDIYGO330" charset="0"/>
              </a:rPr>
              <a:t>기후는 </a:t>
            </a:r>
            <a:r>
              <a:rPr lang="ko-KR" altLang="en-US" sz="1800" dirty="0">
                <a:latin typeface="YDIYGO330" charset="0"/>
                <a:ea typeface="YDIYGO330" charset="0"/>
                <a:cs typeface="YDIYGO330" charset="0"/>
              </a:rPr>
              <a:t>지역 및 날짜에 따라 달라지므로 해당 관측치를 대표하는 해당 연도</a:t>
            </a:r>
            <a:r>
              <a:rPr lang="en-US" altLang="ko-KR" sz="1800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sz="1800" dirty="0">
                <a:latin typeface="YDIYGO330" charset="0"/>
                <a:ea typeface="YDIYGO330" charset="0"/>
                <a:cs typeface="YDIYGO330" charset="0"/>
              </a:rPr>
              <a:t> 월</a:t>
            </a:r>
            <a:r>
              <a:rPr lang="en-US" altLang="ko-KR" sz="1800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sz="1800" dirty="0">
                <a:latin typeface="YDIYGO330" charset="0"/>
                <a:ea typeface="YDIYGO330" charset="0"/>
                <a:cs typeface="YDIYGO330" charset="0"/>
              </a:rPr>
              <a:t> 지역의 평균값 </a:t>
            </a:r>
            <a:r>
              <a:rPr lang="ko-KR" altLang="en-US" sz="1800" dirty="0" smtClean="0">
                <a:latin typeface="YDIYGO330" charset="0"/>
                <a:ea typeface="YDIYGO330" charset="0"/>
                <a:cs typeface="YDIYGO330" charset="0"/>
              </a:rPr>
              <a:t>사용</a:t>
            </a:r>
          </a:p>
          <a:p>
            <a:r>
              <a:rPr lang="ko-KR" altLang="en-US" sz="2000" dirty="0" smtClean="0">
                <a:latin typeface="YDIYGO330" charset="0"/>
                <a:ea typeface="YDIYGO330" charset="0"/>
                <a:cs typeface="YDIYGO330" charset="0"/>
              </a:rPr>
              <a:t>이상치 제거</a:t>
            </a:r>
            <a:endParaRPr lang="en-US" altLang="ko-KR" sz="2000" dirty="0" smtClean="0">
              <a:latin typeface="YDIYGO330" charset="0"/>
              <a:ea typeface="YDIYGO330" charset="0"/>
              <a:cs typeface="YDIYGO330" charset="0"/>
            </a:endParaRPr>
          </a:p>
          <a:p>
            <a:pPr lvl="1"/>
            <a:r>
              <a:rPr lang="en-US" altLang="ko-KR" sz="1800" dirty="0" err="1" smtClean="0">
                <a:latin typeface="YDIYGO330" charset="0"/>
                <a:ea typeface="YDIYGO330" charset="0"/>
                <a:cs typeface="YDIYGO330" charset="0"/>
              </a:rPr>
              <a:t>max_temp</a:t>
            </a:r>
            <a:r>
              <a:rPr lang="ko-KR" altLang="en-US" sz="1800" dirty="0" smtClean="0">
                <a:latin typeface="YDIYGO330" charset="0"/>
                <a:ea typeface="YDIYGO330" charset="0"/>
                <a:cs typeface="YDIYGO330" charset="0"/>
              </a:rPr>
              <a:t> </a:t>
            </a:r>
            <a:r>
              <a:rPr lang="en-US" altLang="ko-KR" sz="1800" dirty="0" smtClean="0">
                <a:latin typeface="YDIYGO330" charset="0"/>
                <a:ea typeface="YDIYGO330" charset="0"/>
                <a:cs typeface="YDIYGO330" charset="0"/>
              </a:rPr>
              <a:t>&gt; 40</a:t>
            </a:r>
            <a:endParaRPr lang="ko-KR" altLang="en-US" sz="1800" dirty="0"/>
          </a:p>
          <a:p>
            <a:r>
              <a:rPr lang="ko-KR" altLang="en-US" sz="2000" dirty="0" smtClean="0"/>
              <a:t>파생변수</a:t>
            </a:r>
          </a:p>
          <a:p>
            <a:pPr lvl="1"/>
            <a:r>
              <a:rPr lang="ko-KR" altLang="en-US" sz="1800" dirty="0" smtClean="0"/>
              <a:t>가정</a:t>
            </a:r>
            <a:r>
              <a:rPr lang="en-US" altLang="ko-KR" sz="1800" dirty="0" smtClean="0"/>
              <a:t>)</a:t>
            </a:r>
            <a:r>
              <a:rPr lang="ko-KR" altLang="en-US" sz="1800" dirty="0" smtClean="0"/>
              <a:t> 습도차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일교차가 환자수의 영향을 끼친다</a:t>
            </a:r>
            <a:r>
              <a:rPr lang="en-US" altLang="ko-KR" sz="1800" dirty="0" smtClean="0"/>
              <a:t>.</a:t>
            </a:r>
            <a:endParaRPr lang="ko-KR" altLang="en-US" sz="1800" dirty="0" smtClean="0"/>
          </a:p>
          <a:p>
            <a:pPr lvl="1"/>
            <a:r>
              <a:rPr lang="en-US" altLang="ko-KR" sz="1800" dirty="0" err="1" smtClean="0"/>
              <a:t>range_humi</a:t>
            </a:r>
            <a:r>
              <a:rPr lang="en-US" altLang="ko-KR" sz="1800" dirty="0" smtClean="0"/>
              <a:t> :</a:t>
            </a:r>
            <a:r>
              <a:rPr lang="ko-KR" altLang="en-US" sz="1800" dirty="0" smtClean="0"/>
              <a:t> 습도차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일</a:t>
            </a:r>
            <a:br>
              <a:rPr lang="ko-KR" altLang="en-US" sz="1800" dirty="0" smtClean="0"/>
            </a:br>
            <a:r>
              <a:rPr lang="en-US" altLang="ko-KR" sz="1800" dirty="0" err="1" smtClean="0"/>
              <a:t>range_humi</a:t>
            </a:r>
            <a:r>
              <a:rPr lang="en-US" altLang="ko-KR" sz="1800" dirty="0" smtClean="0"/>
              <a:t> = </a:t>
            </a:r>
            <a:r>
              <a:rPr lang="en-US" altLang="ko-KR" sz="1800" dirty="0" err="1" smtClean="0"/>
              <a:t>max_humi</a:t>
            </a:r>
            <a:r>
              <a:rPr lang="en-US" altLang="ko-KR" sz="1800" dirty="0" smtClean="0"/>
              <a:t> – </a:t>
            </a:r>
            <a:r>
              <a:rPr lang="en-US" altLang="ko-KR" sz="1800" dirty="0" err="1" smtClean="0"/>
              <a:t>min_humi</a:t>
            </a:r>
            <a:endParaRPr lang="ko-KR" altLang="en-US" sz="1800" dirty="0" smtClean="0"/>
          </a:p>
          <a:p>
            <a:pPr lvl="1"/>
            <a:r>
              <a:rPr lang="en-US" altLang="ko-KR" sz="1800" dirty="0" err="1" smtClean="0"/>
              <a:t>range_temp</a:t>
            </a:r>
            <a:r>
              <a:rPr lang="en-US" altLang="ko-KR" sz="1800" dirty="0" smtClean="0"/>
              <a:t> : </a:t>
            </a:r>
            <a:r>
              <a:rPr lang="ko-KR" altLang="en-US" sz="1800" dirty="0" smtClean="0"/>
              <a:t>일교차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err="1" smtClean="0"/>
              <a:t>range_temp</a:t>
            </a:r>
            <a:r>
              <a:rPr lang="en-US" altLang="ko-KR" sz="1800" dirty="0" smtClean="0"/>
              <a:t> = </a:t>
            </a:r>
            <a:r>
              <a:rPr lang="en-US" altLang="ko-KR" sz="1800" dirty="0" err="1" smtClean="0"/>
              <a:t>max_temp</a:t>
            </a:r>
            <a:r>
              <a:rPr lang="en-US" altLang="ko-KR" sz="1800" dirty="0" smtClean="0"/>
              <a:t> – </a:t>
            </a:r>
            <a:r>
              <a:rPr lang="en-US" altLang="ko-KR" sz="1800" dirty="0" err="1" smtClean="0"/>
              <a:t>min_temp</a:t>
            </a:r>
            <a:endParaRPr lang="ko-KR" altLang="en-US" sz="1800" dirty="0" smtClean="0"/>
          </a:p>
          <a:p>
            <a:pPr marL="0" indent="0">
              <a:buNone/>
            </a:pPr>
            <a:endParaRPr lang="en-US" altLang="ko-KR" sz="2000" dirty="0"/>
          </a:p>
        </p:txBody>
      </p:sp>
      <p:sp>
        <p:nvSpPr>
          <p:cNvPr id="13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70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8B96-AF44-4562-8E99-BC707AF3CBFB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2.2</a:t>
            </a:r>
            <a:r>
              <a:rPr lang="en-US" altLang="ko-KR" dirty="0"/>
              <a:t>. </a:t>
            </a:r>
            <a:r>
              <a:rPr lang="ko-KR" altLang="en-US" dirty="0"/>
              <a:t>데이터 준비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18" name="직사각형 1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변환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288" y="777111"/>
            <a:ext cx="2571750" cy="542925"/>
          </a:xfrm>
          <a:prstGeom prst="rect">
            <a:avLst/>
          </a:prstGeom>
        </p:spPr>
      </p:pic>
      <p:sp>
        <p:nvSpPr>
          <p:cNvPr id="12" name="Rectangle 23"/>
          <p:cNvSpPr/>
          <p:nvPr/>
        </p:nvSpPr>
        <p:spPr>
          <a:xfrm>
            <a:off x="642373" y="1542105"/>
            <a:ext cx="2412460" cy="5388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명세서 일반내역</a:t>
            </a:r>
            <a:endParaRPr lang="en-US" altLang="ko-KR" dirty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>
                <a:latin typeface="YDIYGO330" charset="0"/>
                <a:ea typeface="YDIYGO330" charset="0"/>
                <a:cs typeface="YDIYGO330" charset="0"/>
              </a:rPr>
              <a:t>20Table</a:t>
            </a:r>
          </a:p>
        </p:txBody>
      </p:sp>
      <p:sp>
        <p:nvSpPr>
          <p:cNvPr id="13" name="내용 개체 틀 1"/>
          <p:cNvSpPr txBox="1">
            <a:spLocks/>
          </p:cNvSpPr>
          <p:nvPr/>
        </p:nvSpPr>
        <p:spPr>
          <a:xfrm>
            <a:off x="7036729" y="2398520"/>
            <a:ext cx="5501505" cy="1813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spc="-150" dirty="0" smtClean="0"/>
              <a:t>요양기관 규모 </a:t>
            </a:r>
            <a:r>
              <a:rPr lang="en-US" altLang="ko-KR" sz="2000" spc="-150" dirty="0" smtClean="0"/>
              <a:t>: </a:t>
            </a:r>
            <a:r>
              <a:rPr lang="ko-KR" altLang="en-US" sz="2000" spc="-150" dirty="0" smtClean="0"/>
              <a:t>병원 또는 의원</a:t>
            </a:r>
            <a:endParaRPr lang="en-US" altLang="ko-KR" sz="2000" spc="-150" dirty="0" smtClean="0"/>
          </a:p>
          <a:p>
            <a:pPr lvl="1"/>
            <a:r>
              <a:rPr lang="en-US" altLang="ko-KR" sz="1800" dirty="0" err="1" smtClean="0"/>
              <a:t>y_jong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종별코드</a:t>
            </a:r>
            <a:r>
              <a:rPr lang="en-US" altLang="ko-KR" sz="1800" dirty="0" smtClean="0"/>
              <a:t>)= 21(</a:t>
            </a:r>
            <a:r>
              <a:rPr lang="ko-KR" altLang="en-US" sz="1800" dirty="0" smtClean="0"/>
              <a:t>병원</a:t>
            </a:r>
            <a:r>
              <a:rPr lang="en-US" altLang="ko-KR" sz="1800" dirty="0" smtClean="0"/>
              <a:t>), 31(</a:t>
            </a:r>
            <a:r>
              <a:rPr lang="ko-KR" altLang="en-US" sz="1800" dirty="0" smtClean="0"/>
              <a:t>의원</a:t>
            </a:r>
            <a:r>
              <a:rPr lang="en-US" altLang="ko-KR" sz="1800" dirty="0" smtClean="0"/>
              <a:t>)</a:t>
            </a:r>
            <a:endParaRPr lang="en-US" altLang="ko-KR" sz="1800" spc="-150" dirty="0" smtClean="0"/>
          </a:p>
          <a:p>
            <a:r>
              <a:rPr lang="ko-KR" altLang="en-US" sz="2000" spc="-150" dirty="0" smtClean="0"/>
              <a:t>위치 </a:t>
            </a:r>
            <a:r>
              <a:rPr lang="en-US" altLang="ko-KR" sz="2000" spc="-150" dirty="0" smtClean="0"/>
              <a:t>: </a:t>
            </a:r>
            <a:r>
              <a:rPr lang="ko-KR" altLang="en-US" sz="2000" spc="-150" dirty="0" smtClean="0"/>
              <a:t>서울</a:t>
            </a:r>
            <a:endParaRPr lang="en-US" altLang="ko-KR" sz="2000" spc="-150" dirty="0" smtClean="0"/>
          </a:p>
          <a:p>
            <a:pPr lvl="1"/>
            <a:r>
              <a:rPr lang="en-US" altLang="ko-KR" sz="1800" dirty="0" err="1" smtClean="0"/>
              <a:t>sido_cd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시도코드</a:t>
            </a:r>
            <a:r>
              <a:rPr lang="en-US" altLang="ko-KR" sz="1800" dirty="0" smtClean="0"/>
              <a:t>) = 11(</a:t>
            </a:r>
            <a:r>
              <a:rPr lang="ko-KR" altLang="en-US" sz="1800" dirty="0" smtClean="0"/>
              <a:t>서울</a:t>
            </a:r>
            <a:r>
              <a:rPr lang="en-US" altLang="ko-KR" sz="1800" dirty="0" smtClean="0"/>
              <a:t>)</a:t>
            </a:r>
            <a:endParaRPr lang="en-US" altLang="ko-KR" sz="1800" spc="-150" dirty="0" smtClean="0"/>
          </a:p>
          <a:p>
            <a:pPr marL="457200" lvl="1" indent="0">
              <a:buFont typeface="Wingdings" panose="05000000000000000000" pitchFamily="2" charset="2"/>
              <a:buNone/>
            </a:pPr>
            <a:endParaRPr lang="en-US" altLang="ko-KR" sz="1800" spc="-150" dirty="0" smtClean="0"/>
          </a:p>
        </p:txBody>
      </p:sp>
      <p:sp>
        <p:nvSpPr>
          <p:cNvPr id="15" name="Rectangle 23"/>
          <p:cNvSpPr/>
          <p:nvPr/>
        </p:nvSpPr>
        <p:spPr>
          <a:xfrm>
            <a:off x="7127778" y="1542105"/>
            <a:ext cx="2412460" cy="5388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요양기관현황</a:t>
            </a:r>
          </a:p>
          <a:p>
            <a:pPr algn="ctr"/>
            <a:r>
              <a:rPr lang="en-US" altLang="ko-KR" sz="1400" dirty="0" smtClean="0">
                <a:latin typeface="YDIYGO330" charset="0"/>
                <a:ea typeface="YDIYGO330" charset="0"/>
                <a:cs typeface="YDIYGO330" charset="0"/>
              </a:rPr>
              <a:t>YKIHO</a:t>
            </a:r>
            <a:endParaRPr lang="en-US" altLang="ko-KR" dirty="0">
              <a:latin typeface="YDIYGO330" charset="0"/>
              <a:ea typeface="YDIYGO330" charset="0"/>
              <a:cs typeface="YDIYGO330" charset="0"/>
            </a:endParaRPr>
          </a:p>
        </p:txBody>
      </p:sp>
      <p:cxnSp>
        <p:nvCxnSpPr>
          <p:cNvPr id="20" name="Straight Arrow Connector 19"/>
          <p:cNvCxnSpPr>
            <a:stCxn id="12" idx="3"/>
            <a:endCxn id="15" idx="1"/>
          </p:cNvCxnSpPr>
          <p:nvPr/>
        </p:nvCxnSpPr>
        <p:spPr>
          <a:xfrm>
            <a:off x="3054833" y="1811529"/>
            <a:ext cx="4072945" cy="0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370912" y="1411839"/>
            <a:ext cx="1725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YDIYGO320" charset="0"/>
                <a:ea typeface="YDIYGO320" charset="0"/>
                <a:cs typeface="YDIYGO320" charset="0"/>
              </a:rPr>
              <a:t>Join key : YNO</a:t>
            </a:r>
            <a:endParaRPr lang="en-US" dirty="0"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26" name="내용 개체 틀 1"/>
          <p:cNvSpPr txBox="1">
            <a:spLocks/>
          </p:cNvSpPr>
          <p:nvPr/>
        </p:nvSpPr>
        <p:spPr>
          <a:xfrm>
            <a:off x="497353" y="2328482"/>
            <a:ext cx="5598647" cy="14959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spc="-150" dirty="0" smtClean="0"/>
              <a:t>환자유형 </a:t>
            </a:r>
            <a:r>
              <a:rPr lang="en-US" altLang="ko-KR" sz="2000" spc="-150" dirty="0" smtClean="0"/>
              <a:t>: </a:t>
            </a:r>
            <a:r>
              <a:rPr lang="ko-KR" altLang="en-US" sz="2000" spc="-150" dirty="0" smtClean="0"/>
              <a:t>외래</a:t>
            </a:r>
            <a:r>
              <a:rPr lang="en-US" altLang="ko-KR" sz="2000" spc="-150" dirty="0" smtClean="0"/>
              <a:t>(</a:t>
            </a:r>
            <a:r>
              <a:rPr lang="ko-KR" altLang="en-US" sz="2000" spc="-150" dirty="0" smtClean="0"/>
              <a:t>입원 제외</a:t>
            </a:r>
            <a:r>
              <a:rPr lang="en-US" altLang="ko-KR" sz="2000" spc="-150" dirty="0" smtClean="0"/>
              <a:t>)</a:t>
            </a:r>
          </a:p>
          <a:p>
            <a:pPr lvl="1"/>
            <a:r>
              <a:rPr lang="en-US" altLang="ko-KR" sz="1800" dirty="0" smtClean="0"/>
              <a:t>FOM_CD</a:t>
            </a:r>
            <a:r>
              <a:rPr lang="en-US" altLang="ko-KR" sz="1800" spc="-150" dirty="0" smtClean="0"/>
              <a:t>(</a:t>
            </a:r>
            <a:r>
              <a:rPr lang="ko-KR" altLang="en-US" sz="1800" spc="-150" dirty="0" smtClean="0"/>
              <a:t>서식코드</a:t>
            </a:r>
            <a:r>
              <a:rPr lang="en-US" altLang="ko-KR" sz="1800" spc="-150" dirty="0" smtClean="0"/>
              <a:t>) :</a:t>
            </a:r>
            <a:r>
              <a:rPr lang="ko-KR" altLang="en-US" sz="1800" spc="-150" dirty="0" smtClean="0"/>
              <a:t> </a:t>
            </a:r>
            <a:br>
              <a:rPr lang="ko-KR" altLang="en-US" sz="1800" spc="-150" dirty="0" smtClean="0"/>
            </a:br>
            <a:r>
              <a:rPr lang="en-US" altLang="ko-KR" sz="1800" spc="-150" dirty="0" smtClean="0"/>
              <a:t>03(</a:t>
            </a:r>
            <a:r>
              <a:rPr lang="ko-KR" altLang="en-US" sz="1800" spc="-150" dirty="0" smtClean="0"/>
              <a:t>의과외래</a:t>
            </a:r>
            <a:r>
              <a:rPr lang="en-US" altLang="ko-KR" sz="1800" spc="-150" dirty="0" smtClean="0"/>
              <a:t>), 05(</a:t>
            </a:r>
            <a:r>
              <a:rPr lang="ko-KR" altLang="en-US" sz="1800" spc="-150" dirty="0" smtClean="0"/>
              <a:t>치과외래</a:t>
            </a:r>
            <a:r>
              <a:rPr lang="en-US" altLang="ko-KR" sz="1800" spc="-150" dirty="0" smtClean="0"/>
              <a:t>) , 08(</a:t>
            </a:r>
            <a:r>
              <a:rPr lang="ko-KR" altLang="en-US" sz="1800" spc="-150" dirty="0" smtClean="0"/>
              <a:t>보건기관외래</a:t>
            </a:r>
            <a:r>
              <a:rPr lang="en-US" altLang="ko-KR" sz="1800" spc="-150" dirty="0" smtClean="0"/>
              <a:t>) ,      11(</a:t>
            </a:r>
            <a:r>
              <a:rPr lang="ko-KR" altLang="en-US" sz="1800" spc="-150" dirty="0" smtClean="0"/>
              <a:t>정신과외래</a:t>
            </a:r>
            <a:r>
              <a:rPr lang="en-US" altLang="ko-KR" sz="1800" spc="-150" dirty="0" smtClean="0"/>
              <a:t>) , 13(</a:t>
            </a:r>
            <a:r>
              <a:rPr lang="ko-KR" altLang="en-US" sz="1800" spc="-150" dirty="0" smtClean="0"/>
              <a:t>한방외래</a:t>
            </a:r>
            <a:r>
              <a:rPr lang="en-US" altLang="ko-KR" sz="1800" spc="-150" dirty="0" smtClean="0"/>
              <a:t>)</a:t>
            </a:r>
          </a:p>
        </p:txBody>
      </p:sp>
      <p:sp>
        <p:nvSpPr>
          <p:cNvPr id="27" name="내용 개체 틀 1"/>
          <p:cNvSpPr txBox="1">
            <a:spLocks/>
          </p:cNvSpPr>
          <p:nvPr/>
        </p:nvSpPr>
        <p:spPr>
          <a:xfrm>
            <a:off x="497353" y="4141977"/>
            <a:ext cx="6539376" cy="11344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spc="-150" dirty="0" smtClean="0"/>
              <a:t>주상병 또는 부상병코드 </a:t>
            </a:r>
            <a:r>
              <a:rPr lang="en-US" altLang="ko-KR" sz="2000" spc="-150" dirty="0" smtClean="0"/>
              <a:t>: </a:t>
            </a:r>
            <a:r>
              <a:rPr lang="ko-KR" altLang="en-US" sz="2000" spc="-150" dirty="0" smtClean="0"/>
              <a:t>호흡기 질환 관련코드</a:t>
            </a:r>
            <a:r>
              <a:rPr lang="en-US" altLang="ko-KR" sz="2000" spc="-150" dirty="0" smtClean="0"/>
              <a:t>(J00~J99)</a:t>
            </a:r>
          </a:p>
          <a:p>
            <a:pPr lvl="1"/>
            <a:r>
              <a:rPr lang="en-US" altLang="ko-KR" sz="1800" dirty="0" err="1" smtClean="0"/>
              <a:t>msick_cd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주상병코드</a:t>
            </a:r>
            <a:r>
              <a:rPr lang="en-US" altLang="ko-KR" sz="1800" dirty="0" smtClean="0"/>
              <a:t>) = J</a:t>
            </a:r>
            <a:r>
              <a:rPr lang="ko-KR" altLang="en-US" sz="1800" dirty="0" smtClean="0"/>
              <a:t>로 시작</a:t>
            </a:r>
            <a:r>
              <a:rPr lang="en-US" altLang="ko-KR" sz="1800" spc="-150" dirty="0" smtClean="0"/>
              <a:t> </a:t>
            </a:r>
            <a:r>
              <a:rPr lang="ko-KR" altLang="en-US" sz="1800" spc="-150" dirty="0" smtClean="0"/>
              <a:t/>
            </a:r>
            <a:br>
              <a:rPr lang="ko-KR" altLang="en-US" sz="1800" spc="-150" dirty="0" smtClean="0"/>
            </a:br>
            <a:r>
              <a:rPr lang="en-US" altLang="ko-KR" sz="1800" dirty="0" err="1" smtClean="0"/>
              <a:t>ssick_cd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부상병코드</a:t>
            </a:r>
            <a:r>
              <a:rPr lang="en-US" altLang="ko-KR" sz="1800" dirty="0" smtClean="0"/>
              <a:t>) = J</a:t>
            </a:r>
            <a:r>
              <a:rPr lang="ko-KR" altLang="en-US" sz="1800" dirty="0" smtClean="0"/>
              <a:t>로 시작</a:t>
            </a:r>
          </a:p>
        </p:txBody>
      </p:sp>
      <p:sp>
        <p:nvSpPr>
          <p:cNvPr id="35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602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642373" y="2029098"/>
            <a:ext cx="10724319" cy="1407925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파생변수</a:t>
            </a:r>
          </a:p>
          <a:p>
            <a:pPr lvl="1"/>
            <a:r>
              <a:rPr lang="en-US" altLang="ko-KR" sz="1800" dirty="0">
                <a:solidFill>
                  <a:srgbClr val="FD5555"/>
                </a:solidFill>
              </a:rPr>
              <a:t>PAT_TOT : </a:t>
            </a:r>
            <a:r>
              <a:rPr lang="ko-KR" altLang="en-US" sz="1800" dirty="0">
                <a:solidFill>
                  <a:srgbClr val="FD5555"/>
                </a:solidFill>
              </a:rPr>
              <a:t>구별 일별 환자수 총합</a:t>
            </a:r>
          </a:p>
          <a:p>
            <a:pPr lvl="1"/>
            <a:r>
              <a:rPr lang="ko-KR" altLang="en-US" sz="1800" spc="-150" dirty="0"/>
              <a:t>실외 대기 오염도 테이블</a:t>
            </a:r>
            <a:r>
              <a:rPr lang="en-US" altLang="ko-KR" sz="1800" spc="-150" dirty="0"/>
              <a:t>,</a:t>
            </a:r>
            <a:r>
              <a:rPr lang="ko-KR" altLang="en-US" sz="1800" spc="-150" dirty="0"/>
              <a:t> </a:t>
            </a:r>
            <a:r>
              <a:rPr lang="ko-KR" altLang="en-US" sz="1800" dirty="0">
                <a:latin typeface="YDIYGO330" charset="0"/>
                <a:ea typeface="YDIYGO330" charset="0"/>
                <a:cs typeface="YDIYGO330" charset="0"/>
              </a:rPr>
              <a:t>일별 기상 관측 정보 </a:t>
            </a:r>
            <a:r>
              <a:rPr lang="ko-KR" altLang="en-US" sz="1800" dirty="0" smtClean="0">
                <a:latin typeface="YDIYGO330" charset="0"/>
                <a:ea typeface="YDIYGO330" charset="0"/>
                <a:cs typeface="YDIYGO330" charset="0"/>
              </a:rPr>
              <a:t>테이블과 </a:t>
            </a:r>
            <a:r>
              <a:rPr lang="en-US" altLang="ko-KR" sz="1800" dirty="0" smtClean="0">
                <a:latin typeface="YDIYGO330" charset="0"/>
                <a:ea typeface="YDIYGO330" charset="0"/>
                <a:cs typeface="YDIYGO330" charset="0"/>
              </a:rPr>
              <a:t>Join</a:t>
            </a:r>
            <a:r>
              <a:rPr lang="ko-KR" altLang="en-US" sz="1800" dirty="0">
                <a:latin typeface="YDIYGO330" charset="0"/>
                <a:ea typeface="YDIYGO330" charset="0"/>
                <a:cs typeface="YDIYGO330" charset="0"/>
              </a:rPr>
              <a:t>하기 위해 일별 </a:t>
            </a:r>
            <a:r>
              <a:rPr lang="en-US" altLang="ko-KR" sz="1800" spc="-150" dirty="0"/>
              <a:t>Summary</a:t>
            </a:r>
            <a:r>
              <a:rPr lang="ko-KR" altLang="en-US" sz="1800" spc="-150" dirty="0"/>
              <a:t> 값 </a:t>
            </a:r>
            <a:r>
              <a:rPr lang="ko-KR" altLang="en-US" sz="1800" spc="-150" dirty="0" smtClean="0"/>
              <a:t>필요</a:t>
            </a:r>
            <a:endParaRPr lang="en-US" altLang="ko-KR" sz="1800" spc="-15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8B96-AF44-4562-8E99-BC707AF3CBFB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2.2</a:t>
            </a:r>
            <a:r>
              <a:rPr lang="en-US" altLang="ko-KR" dirty="0"/>
              <a:t>. </a:t>
            </a:r>
            <a:r>
              <a:rPr lang="ko-KR" altLang="en-US" dirty="0"/>
              <a:t>데이터 준비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18" name="직사각형 1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288" y="777111"/>
            <a:ext cx="2571750" cy="542925"/>
          </a:xfrm>
          <a:prstGeom prst="rect">
            <a:avLst/>
          </a:prstGeom>
        </p:spPr>
      </p:pic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1821617" y="3462325"/>
          <a:ext cx="8285872" cy="67199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035734"/>
                <a:gridCol w="1035734"/>
                <a:gridCol w="1035734"/>
                <a:gridCol w="1035734"/>
                <a:gridCol w="1035734"/>
                <a:gridCol w="1035734"/>
                <a:gridCol w="1035734"/>
                <a:gridCol w="1035734"/>
              </a:tblGrid>
              <a:tr h="335997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6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ko-KR" altLang="en-US" sz="16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6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변수유형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</a:t>
                      </a:r>
                      <a:endParaRPr lang="en-US" sz="16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6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ko-KR" altLang="en-US" sz="16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6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표준편차</a:t>
                      </a:r>
                      <a:endParaRPr lang="ko-KR" altLang="en-US" sz="16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6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최솟값</a:t>
                      </a:r>
                      <a:endParaRPr lang="ko-KR" altLang="en-US" sz="16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6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최댓값</a:t>
                      </a:r>
                      <a:endParaRPr lang="ko-KR" altLang="en-US" sz="16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600" b="1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결측치</a:t>
                      </a:r>
                      <a:endParaRPr lang="ko-KR" altLang="en-US" sz="16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599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PAT_TOT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27400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99.89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77.53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580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32" name="Rectangle 23"/>
          <p:cNvSpPr/>
          <p:nvPr/>
        </p:nvSpPr>
        <p:spPr>
          <a:xfrm>
            <a:off x="642373" y="1335573"/>
            <a:ext cx="2412460" cy="5388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명세서 일반내역</a:t>
            </a:r>
            <a:endParaRPr lang="en-US" altLang="ko-KR" dirty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>
                <a:latin typeface="YDIYGO330" charset="0"/>
                <a:ea typeface="YDIYGO330" charset="0"/>
                <a:cs typeface="YDIYGO330" charset="0"/>
              </a:rPr>
              <a:t>20Table</a:t>
            </a:r>
          </a:p>
        </p:txBody>
      </p:sp>
      <p:sp>
        <p:nvSpPr>
          <p:cNvPr id="35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2" name="내용 개체 틀 1"/>
          <p:cNvSpPr txBox="1">
            <a:spLocks/>
          </p:cNvSpPr>
          <p:nvPr/>
        </p:nvSpPr>
        <p:spPr>
          <a:xfrm>
            <a:off x="248481" y="1989196"/>
            <a:ext cx="8951838" cy="1407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pc="-150" dirty="0"/>
          </a:p>
        </p:txBody>
      </p:sp>
      <p:sp>
        <p:nvSpPr>
          <p:cNvPr id="23" name="내용 개체 틀 1"/>
          <p:cNvSpPr txBox="1">
            <a:spLocks/>
          </p:cNvSpPr>
          <p:nvPr/>
        </p:nvSpPr>
        <p:spPr>
          <a:xfrm>
            <a:off x="340585" y="4347606"/>
            <a:ext cx="10632213" cy="19838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 smtClean="0"/>
              <a:t>※</a:t>
            </a:r>
            <a:r>
              <a:rPr lang="ko-KR" altLang="en-US" sz="2000" dirty="0" smtClean="0"/>
              <a:t> 유의사항</a:t>
            </a:r>
          </a:p>
          <a:p>
            <a:pPr lvl="1"/>
            <a:r>
              <a:rPr lang="ko-KR" altLang="en-US" sz="1800" dirty="0" smtClean="0"/>
              <a:t>주어진 테이블에서 환자의 실 거주지를 판단할 수 없음</a:t>
            </a:r>
          </a:p>
          <a:p>
            <a:pPr lvl="1"/>
            <a:r>
              <a:rPr lang="ko-KR" altLang="en-US" sz="1800" spc="-150" dirty="0" smtClean="0"/>
              <a:t>명세서에 병원 주소지 기준으로 환자 지역 확인 가능</a:t>
            </a:r>
          </a:p>
          <a:p>
            <a:pPr lvl="1"/>
            <a:r>
              <a:rPr lang="ko-KR" altLang="en-US" sz="1800" spc="-150" dirty="0" smtClean="0">
                <a:solidFill>
                  <a:srgbClr val="FD5555"/>
                </a:solidFill>
              </a:rPr>
              <a:t>병원의 주소 </a:t>
            </a:r>
            <a:r>
              <a:rPr lang="ko-KR" altLang="en-US" sz="1800" spc="-150" dirty="0">
                <a:solidFill>
                  <a:srgbClr val="FD5555"/>
                </a:solidFill>
              </a:rPr>
              <a:t>≠</a:t>
            </a:r>
            <a:r>
              <a:rPr lang="ko-KR" altLang="en-US" sz="1800" spc="-150" dirty="0" smtClean="0">
                <a:solidFill>
                  <a:srgbClr val="FD5555"/>
                </a:solidFill>
              </a:rPr>
              <a:t> 실제 환자의 주소</a:t>
            </a:r>
          </a:p>
          <a:p>
            <a:pPr lvl="1"/>
            <a:r>
              <a:rPr lang="ko-KR" altLang="en-US" sz="1800" spc="-150" dirty="0" smtClean="0">
                <a:solidFill>
                  <a:srgbClr val="FD5555"/>
                </a:solidFill>
              </a:rPr>
              <a:t>해당 병원에 진찰을 받은 환자는 다른 지역에 거주할 가능성이 있음</a:t>
            </a:r>
            <a:endParaRPr lang="en-US" altLang="ko-KR" sz="1800" spc="-150" dirty="0">
              <a:solidFill>
                <a:srgbClr val="FD55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54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66713" y="132965"/>
            <a:ext cx="6943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2.2. </a:t>
            </a:r>
            <a:r>
              <a:rPr lang="ko-KR" altLang="en-US" sz="32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altLang="ko-KR" sz="32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402" y="833749"/>
            <a:ext cx="3013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YDIYGO330" charset="0"/>
                <a:ea typeface="YDIYGO330" charset="0"/>
                <a:cs typeface="YDIYGO330" charset="0"/>
              </a:rPr>
              <a:t>테이블 설명 </a:t>
            </a:r>
            <a:endParaRPr lang="ko-KR" altLang="en-US" sz="20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015609" y="43385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-윤고딕320" panose="02030504000101010101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975799" y="1613438"/>
            <a:ext cx="2144110" cy="914400"/>
            <a:chOff x="1061545" y="1827749"/>
            <a:chExt cx="2144110" cy="914400"/>
          </a:xfrm>
        </p:grpSpPr>
        <p:sp>
          <p:nvSpPr>
            <p:cNvPr id="5" name="Rounded Rectangle 4"/>
            <p:cNvSpPr/>
            <p:nvPr/>
          </p:nvSpPr>
          <p:spPr>
            <a:xfrm>
              <a:off x="1061545" y="1827749"/>
              <a:ext cx="2144110" cy="91440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-윤고딕320" panose="02030504000101010101" pitchFamily="18" charset="-127"/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133105" y="1905632"/>
              <a:ext cx="2000989" cy="76200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-윤고딕320" panose="02030504000101010101" pitchFamily="18" charset="-127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144877" y="1857371"/>
            <a:ext cx="1845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smtClean="0">
                <a:latin typeface="YDIYGO320" charset="0"/>
                <a:ea typeface="YDIYGO320" charset="0"/>
                <a:cs typeface="YDIYGO320" charset="0"/>
              </a:rPr>
              <a:t>지역 인구 테이블</a:t>
            </a:r>
            <a:endParaRPr lang="en-US" b="1" dirty="0">
              <a:latin typeface="YDIYGO320" charset="0"/>
              <a:ea typeface="YDIYGO320" charset="0"/>
              <a:cs typeface="YDIYGO320" charset="0"/>
            </a:endParaRPr>
          </a:p>
        </p:txBody>
      </p:sp>
      <p:cxnSp>
        <p:nvCxnSpPr>
          <p:cNvPr id="17" name="Curved Connector 16"/>
          <p:cNvCxnSpPr>
            <a:stCxn id="5" idx="2"/>
          </p:cNvCxnSpPr>
          <p:nvPr/>
        </p:nvCxnSpPr>
        <p:spPr>
          <a:xfrm rot="5400000">
            <a:off x="591655" y="2601638"/>
            <a:ext cx="1530000" cy="1382400"/>
          </a:xfrm>
          <a:prstGeom prst="curvedConnector3">
            <a:avLst/>
          </a:prstGeom>
          <a:ln>
            <a:solidFill>
              <a:schemeClr val="tx1"/>
            </a:solidFill>
            <a:prstDash val="sysDot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5" idx="2"/>
          </p:cNvCxnSpPr>
          <p:nvPr/>
        </p:nvCxnSpPr>
        <p:spPr>
          <a:xfrm rot="16200000" flipH="1">
            <a:off x="1974053" y="2601450"/>
            <a:ext cx="1530000" cy="1382400"/>
          </a:xfrm>
          <a:prstGeom prst="curvedConnector3">
            <a:avLst/>
          </a:prstGeom>
          <a:ln>
            <a:solidFill>
              <a:schemeClr val="tx1"/>
            </a:solidFill>
            <a:prstDash val="sysDot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60951" y="4836786"/>
            <a:ext cx="2412460" cy="54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인구수</a:t>
            </a:r>
          </a:p>
          <a:p>
            <a:pPr algn="ctr"/>
            <a:r>
              <a:rPr lang="en-US" altLang="ko-KR" sz="1400" dirty="0" smtClean="0">
                <a:latin typeface="YDIYGO330" charset="0"/>
                <a:ea typeface="YDIYGO330" charset="0"/>
                <a:cs typeface="YDIYGO330" charset="0"/>
              </a:rPr>
              <a:t>Population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60951" y="4181951"/>
            <a:ext cx="2412460" cy="5388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명세서 일반내역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20Table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150292" y="3503746"/>
            <a:ext cx="1834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YDIYGO320" charset="0"/>
                <a:ea typeface="YDIYGO320" charset="0"/>
                <a:cs typeface="YDIYGO320" charset="0"/>
              </a:rPr>
              <a:t>Join key</a:t>
            </a:r>
            <a:r>
              <a:rPr lang="ko-KR" altLang="en-US" dirty="0" smtClean="0">
                <a:latin typeface="YDIYGO320" charset="0"/>
                <a:ea typeface="YDIYGO320" charset="0"/>
                <a:cs typeface="YDIYGO320" charset="0"/>
              </a:rPr>
              <a:t> </a:t>
            </a:r>
            <a:r>
              <a:rPr lang="en-US" altLang="ko-KR" dirty="0" smtClean="0">
                <a:latin typeface="YDIYGO320" charset="0"/>
                <a:ea typeface="YDIYGO320" charset="0"/>
                <a:cs typeface="YDIYGO320" charset="0"/>
              </a:rPr>
              <a:t>:</a:t>
            </a:r>
            <a:r>
              <a:rPr lang="ko-KR" altLang="en-US" dirty="0" smtClean="0">
                <a:latin typeface="YDIYGO320" charset="0"/>
                <a:ea typeface="YDIYGO320" charset="0"/>
                <a:cs typeface="YDIYGO320" charset="0"/>
              </a:rPr>
              <a:t> </a:t>
            </a:r>
            <a:r>
              <a:rPr lang="en-US" altLang="ko-KR" dirty="0" smtClean="0">
                <a:latin typeface="YDIYGO320" charset="0"/>
                <a:ea typeface="YDIYGO320" charset="0"/>
                <a:cs typeface="YDIYGO320" charset="0"/>
              </a:rPr>
              <a:t>place</a:t>
            </a:r>
            <a:endParaRPr lang="en-US" altLang="ko-KR" dirty="0">
              <a:latin typeface="YDIYGO320" charset="0"/>
              <a:ea typeface="YDIYGO320" charset="0"/>
              <a:cs typeface="YDIYGO320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019018" y="2706368"/>
          <a:ext cx="1620000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0000"/>
              </a:tblGrid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avg_age_total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avg_age_0_10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avg_age_10_20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avg_age_20_30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avg_age_30_40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avg_age_40_50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avg_age_50_60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avg_age_60_70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avg_age_70_end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37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622788" y="1842038"/>
            <a:ext cx="2412460" cy="538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인구수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Population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842495" y="1842038"/>
            <a:ext cx="2412460" cy="5388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명세서 일반내역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20Table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graphicFrame>
        <p:nvGraphicFramePr>
          <p:cNvPr id="41" name="Table 40"/>
          <p:cNvGraphicFramePr>
            <a:graphicFrameLocks noGrp="1"/>
          </p:cNvGraphicFramePr>
          <p:nvPr>
            <p:extLst/>
          </p:nvPr>
        </p:nvGraphicFramePr>
        <p:xfrm>
          <a:off x="4238725" y="2706368"/>
          <a:ext cx="1620000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0000"/>
              </a:tblGrid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avg_PAT_TOT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avg_PAT_0_10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avg_PAT_10_20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avg_PAT_20_30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avg_PAT_30_40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avg_PAT_40_50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avg_PAT_50_60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avg_PAT_60_70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avg_PAT_70_end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137505" y="2389738"/>
            <a:ext cx="2073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latin typeface="YDIYGO320" charset="0"/>
                <a:ea typeface="YDIYGO320" charset="0"/>
                <a:cs typeface="YDIYGO320" charset="0"/>
              </a:rPr>
              <a:t>추가</a:t>
            </a:r>
            <a:r>
              <a:rPr lang="en-US" altLang="ko-KR" sz="1400" dirty="0">
                <a:latin typeface="YDIYGO320" charset="0"/>
                <a:ea typeface="YDIYGO320" charset="0"/>
                <a:cs typeface="YDIYGO320" charset="0"/>
              </a:rPr>
              <a:t>-</a:t>
            </a:r>
            <a:r>
              <a:rPr lang="ko-KR" altLang="en-US" sz="1400" dirty="0">
                <a:latin typeface="YDIYGO320" charset="0"/>
                <a:ea typeface="YDIYGO320" charset="0"/>
                <a:cs typeface="YDIYGO320" charset="0"/>
              </a:rPr>
              <a:t>서울시 공공데이터</a:t>
            </a:r>
            <a:endParaRPr lang="en-US" sz="1400" dirty="0"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88883" y="5492774"/>
            <a:ext cx="2412460" cy="540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종사자 밀도</a:t>
            </a: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Worker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403081" y="1842038"/>
            <a:ext cx="2412460" cy="540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종사자 밀도</a:t>
            </a: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Worker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graphicFrame>
        <p:nvGraphicFramePr>
          <p:cNvPr id="30" name="Table 29"/>
          <p:cNvGraphicFramePr>
            <a:graphicFrameLocks noGrp="1"/>
          </p:cNvGraphicFramePr>
          <p:nvPr>
            <p:extLst/>
          </p:nvPr>
        </p:nvGraphicFramePr>
        <p:xfrm>
          <a:off x="9799311" y="2692384"/>
          <a:ext cx="1620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0000"/>
              </a:tblGrid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Worker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9927436" y="2379208"/>
            <a:ext cx="2073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latin typeface="YDIYGO320" charset="0"/>
                <a:ea typeface="YDIYGO320" charset="0"/>
                <a:cs typeface="YDIYGO320" charset="0"/>
              </a:rPr>
              <a:t>추가</a:t>
            </a:r>
            <a:r>
              <a:rPr lang="en-US" altLang="ko-KR" sz="1400" dirty="0">
                <a:latin typeface="YDIYGO320" charset="0"/>
                <a:ea typeface="YDIYGO320" charset="0"/>
                <a:cs typeface="YDIYGO320" charset="0"/>
              </a:rPr>
              <a:t>-</a:t>
            </a:r>
            <a:r>
              <a:rPr lang="ko-KR" altLang="en-US" sz="1400" dirty="0">
                <a:latin typeface="YDIYGO320" charset="0"/>
                <a:ea typeface="YDIYGO320" charset="0"/>
                <a:cs typeface="YDIYGO320" charset="0"/>
              </a:rPr>
              <a:t>서울시 공공데이터</a:t>
            </a:r>
            <a:endParaRPr lang="en-US" sz="1400" dirty="0">
              <a:latin typeface="YDIYGO320" charset="0"/>
              <a:ea typeface="YDIYGO320" charset="0"/>
              <a:cs typeface="YDIYGO32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32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dirty="0"/>
          </a:p>
        </p:txBody>
      </p:sp>
      <p:sp>
        <p:nvSpPr>
          <p:cNvPr id="6" name="Rectangle 23"/>
          <p:cNvSpPr/>
          <p:nvPr/>
        </p:nvSpPr>
        <p:spPr>
          <a:xfrm>
            <a:off x="838200" y="1321570"/>
            <a:ext cx="2412460" cy="5388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명세서 일반내역</a:t>
            </a:r>
            <a:endParaRPr lang="en-US" altLang="ko-KR" dirty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>
                <a:latin typeface="YDIYGO330" charset="0"/>
                <a:ea typeface="YDIYGO330" charset="0"/>
                <a:cs typeface="YDIYGO330" charset="0"/>
              </a:rPr>
              <a:t>20Table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9" name="직사각형 8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3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내용 개체 틀 1"/>
          <p:cNvSpPr>
            <a:spLocks noGrp="1"/>
          </p:cNvSpPr>
          <p:nvPr>
            <p:ph idx="1"/>
          </p:nvPr>
        </p:nvSpPr>
        <p:spPr>
          <a:xfrm>
            <a:off x="232913" y="1450486"/>
            <a:ext cx="6710330" cy="1773162"/>
          </a:xfrm>
        </p:spPr>
        <p:txBody>
          <a:bodyPr>
            <a:normAutofit lnSpcReduction="10000"/>
          </a:bodyPr>
          <a:lstStyle/>
          <a:p>
            <a:endParaRPr lang="ko-KR" altLang="en-US" sz="2000" dirty="0"/>
          </a:p>
          <a:p>
            <a:r>
              <a:rPr lang="ko-KR" altLang="en-US" dirty="0" smtClean="0"/>
              <a:t>파생변수</a:t>
            </a:r>
          </a:p>
          <a:p>
            <a:pPr lvl="1"/>
            <a:r>
              <a:rPr lang="ko-KR" altLang="en-US" dirty="0" smtClean="0"/>
              <a:t>가정</a:t>
            </a:r>
            <a:r>
              <a:rPr lang="en-US" altLang="ko-KR" dirty="0" smtClean="0"/>
              <a:t>)</a:t>
            </a:r>
            <a:r>
              <a:rPr lang="ko-KR" altLang="en-US" dirty="0" smtClean="0"/>
              <a:t> 연령대별로 환자수가 다르다</a:t>
            </a:r>
          </a:p>
          <a:p>
            <a:pPr lvl="1"/>
            <a:r>
              <a:rPr lang="ko-KR" altLang="en-US" dirty="0"/>
              <a:t>서울특별시 각 구별 </a:t>
            </a:r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en-US" altLang="ko-KR" dirty="0" smtClean="0"/>
              <a:t>12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~</a:t>
            </a:r>
            <a:r>
              <a:rPr lang="ko-KR" altLang="en-US" dirty="0" smtClean="0"/>
              <a:t> </a:t>
            </a:r>
            <a:r>
              <a:rPr lang="en-US" altLang="ko-KR" dirty="0"/>
              <a:t>14</a:t>
            </a:r>
            <a:r>
              <a:rPr lang="ko-KR" altLang="en-US" dirty="0" smtClean="0"/>
              <a:t>년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en-US" altLang="ko-KR" dirty="0"/>
              <a:t>3</a:t>
            </a:r>
            <a:r>
              <a:rPr lang="ko-KR" altLang="en-US" dirty="0"/>
              <a:t>년 연령대별 환자수 평균</a:t>
            </a:r>
          </a:p>
          <a:p>
            <a:pPr marL="0" indent="0">
              <a:buNone/>
            </a:pPr>
            <a:endParaRPr lang="en-US" altLang="ko-KR" dirty="0"/>
          </a:p>
        </p:txBody>
      </p:sp>
      <p:graphicFrame>
        <p:nvGraphicFramePr>
          <p:cNvPr id="15" name="표 4"/>
          <p:cNvGraphicFramePr>
            <a:graphicFrameLocks noGrp="1"/>
          </p:cNvGraphicFramePr>
          <p:nvPr>
            <p:extLst/>
          </p:nvPr>
        </p:nvGraphicFramePr>
        <p:xfrm>
          <a:off x="1000935" y="3227018"/>
          <a:ext cx="10514020" cy="30552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3552"/>
                <a:gridCol w="1497496"/>
                <a:gridCol w="3172972"/>
                <a:gridCol w="900000"/>
                <a:gridCol w="900000"/>
                <a:gridCol w="900000"/>
                <a:gridCol w="900000"/>
                <a:gridCol w="900000"/>
                <a:gridCol w="900000"/>
              </a:tblGrid>
              <a:tr h="3012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번호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이름</a:t>
                      </a: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</a:t>
                      </a:r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설명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</a:t>
                      </a:r>
                      <a:endParaRPr 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표준편차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최솟값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최댓값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결측치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avg_PAT_TOT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총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36,493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11,496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16,377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59,745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2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avg_PAT_0_10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10,143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4,225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2,223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17,808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3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avg_PAT_10_20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3,626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1,581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1,165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70,24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4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avg_PAT_20_30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30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3,295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1,563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1,554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93,09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5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avg_PAT_30_40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30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40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4,845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2,056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2,283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12,035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6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avg_PAT_40_50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40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50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</a:t>
                      </a:r>
                      <a:r>
                        <a:rPr lang="ko-KR" alt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환자수 </a:t>
                      </a:r>
                      <a:r>
                        <a:rPr lang="ko-KR" alt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4,149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1,319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2,084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8,041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7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avg_PAT_50_60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50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60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4,303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1,263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1,981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6,976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8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avg_PAT_60_70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60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70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3,340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893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1,781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4,946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9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avg_PAT_70_end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70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2,792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1,534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4,148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5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9" name="직사각형 8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  <p:sp>
        <p:nvSpPr>
          <p:cNvPr id="13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내용 개체 틀 1"/>
          <p:cNvSpPr>
            <a:spLocks noGrp="1"/>
          </p:cNvSpPr>
          <p:nvPr>
            <p:ph idx="1"/>
          </p:nvPr>
        </p:nvSpPr>
        <p:spPr>
          <a:xfrm>
            <a:off x="53475" y="1534892"/>
            <a:ext cx="11268636" cy="5114395"/>
          </a:xfrm>
        </p:spPr>
        <p:txBody>
          <a:bodyPr>
            <a:normAutofit/>
          </a:bodyPr>
          <a:lstStyle/>
          <a:p>
            <a:endParaRPr lang="ko-KR" altLang="en-US" sz="2000" dirty="0"/>
          </a:p>
          <a:p>
            <a:r>
              <a:rPr lang="ko-KR" altLang="en-US" sz="2000" dirty="0" smtClean="0"/>
              <a:t>추가데이터</a:t>
            </a:r>
          </a:p>
          <a:p>
            <a:pPr lvl="1"/>
            <a:r>
              <a:rPr lang="ko-KR" altLang="en-US" sz="1800" dirty="0"/>
              <a:t>서울특별시 각 구별 </a:t>
            </a:r>
            <a:r>
              <a:rPr lang="en-US" altLang="ko-KR" sz="1800" dirty="0"/>
              <a:t>12</a:t>
            </a:r>
            <a:r>
              <a:rPr lang="ko-KR" altLang="en-US" sz="1800" dirty="0"/>
              <a:t>년부터 </a:t>
            </a:r>
            <a:r>
              <a:rPr lang="en-US" altLang="ko-KR" sz="1800" dirty="0"/>
              <a:t>14</a:t>
            </a:r>
            <a:r>
              <a:rPr lang="ko-KR" altLang="en-US" sz="1800" dirty="0"/>
              <a:t>년까지 </a:t>
            </a:r>
            <a:r>
              <a:rPr lang="en-US" altLang="ko-KR" sz="1800" dirty="0"/>
              <a:t>3</a:t>
            </a:r>
            <a:r>
              <a:rPr lang="ko-KR" altLang="en-US" sz="1800" dirty="0"/>
              <a:t>년 연령대별 인구수 평균</a:t>
            </a:r>
          </a:p>
        </p:txBody>
      </p:sp>
      <p:graphicFrame>
        <p:nvGraphicFramePr>
          <p:cNvPr id="15" name="표 4"/>
          <p:cNvGraphicFramePr>
            <a:graphicFrameLocks noGrp="1"/>
          </p:cNvGraphicFramePr>
          <p:nvPr>
            <p:extLst/>
          </p:nvPr>
        </p:nvGraphicFramePr>
        <p:xfrm>
          <a:off x="364900" y="2995879"/>
          <a:ext cx="11462200" cy="32014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5654"/>
                <a:gridCol w="1426177"/>
                <a:gridCol w="2820473"/>
                <a:gridCol w="1118316"/>
                <a:gridCol w="1118316"/>
                <a:gridCol w="1118316"/>
                <a:gridCol w="1118316"/>
                <a:gridCol w="1118316"/>
                <a:gridCol w="1118316"/>
              </a:tblGrid>
              <a:tr h="3156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번호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이름</a:t>
                      </a: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</a:t>
                      </a:r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설명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</a:t>
                      </a:r>
                      <a:endParaRPr 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표준편차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최솟값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최댓값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결측치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2064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avg_age_total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총 인구수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405896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132445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130630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668756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064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avg_age_0_10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인구수 평균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32383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12085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8929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58035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064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avg_age_10_20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인구수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43824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18336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10741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79907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064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avg_age_20_30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30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인구수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58757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19929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18355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96870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064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avg_age_30_40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30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40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인구수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70391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24412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22165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118699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064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avg_age_40_50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40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50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</a:t>
                      </a:r>
                      <a:r>
                        <a:rPr lang="ko-KR" alt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인구수 </a:t>
                      </a:r>
                      <a:r>
                        <a:rPr lang="ko-KR" alt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69389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23502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21700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115816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064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avg_age_50_60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50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60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인구수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63657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20436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21970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105232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064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avg_age_60_70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60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70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인구수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37825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11078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13879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57591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064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avg_age_70_end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70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인구수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29552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7434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12812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42600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6" name="Rectangle 23"/>
          <p:cNvSpPr/>
          <p:nvPr/>
        </p:nvSpPr>
        <p:spPr>
          <a:xfrm>
            <a:off x="838200" y="1321570"/>
            <a:ext cx="2412460" cy="538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인구수</a:t>
            </a:r>
            <a:endParaRPr lang="en-US" altLang="ko-KR" dirty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>
                <a:latin typeface="YDIYGO330" charset="0"/>
                <a:ea typeface="YDIYGO330" charset="0"/>
                <a:cs typeface="YDIYGO330" charset="0"/>
              </a:rPr>
              <a:t>Population</a:t>
            </a:r>
          </a:p>
        </p:txBody>
      </p:sp>
    </p:spTree>
    <p:extLst>
      <p:ext uri="{BB962C8B-B14F-4D97-AF65-F5344CB8AC3E}">
        <p14:creationId xmlns:p14="http://schemas.microsoft.com/office/powerpoint/2010/main" val="362265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dirty="0"/>
          </a:p>
        </p:txBody>
      </p:sp>
      <p:sp>
        <p:nvSpPr>
          <p:cNvPr id="6" name="Rectangle 23"/>
          <p:cNvSpPr/>
          <p:nvPr/>
        </p:nvSpPr>
        <p:spPr>
          <a:xfrm>
            <a:off x="838200" y="1321570"/>
            <a:ext cx="2412460" cy="538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인구수</a:t>
            </a:r>
            <a:endParaRPr lang="en-US" altLang="ko-KR" dirty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>
                <a:latin typeface="YDIYGO330" charset="0"/>
                <a:ea typeface="YDIYGO330" charset="0"/>
                <a:cs typeface="YDIYGO330" charset="0"/>
              </a:rPr>
              <a:t>Population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9" name="직사각형 8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  <p:sp>
        <p:nvSpPr>
          <p:cNvPr id="13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내용 개체 틀 1"/>
          <p:cNvSpPr>
            <a:spLocks noGrp="1"/>
          </p:cNvSpPr>
          <p:nvPr>
            <p:ph idx="1"/>
          </p:nvPr>
        </p:nvSpPr>
        <p:spPr>
          <a:xfrm>
            <a:off x="542877" y="1450485"/>
            <a:ext cx="11268636" cy="5114395"/>
          </a:xfrm>
        </p:spPr>
        <p:txBody>
          <a:bodyPr>
            <a:normAutofit/>
          </a:bodyPr>
          <a:lstStyle/>
          <a:p>
            <a:endParaRPr lang="ko-KR" altLang="en-US" sz="2000" dirty="0"/>
          </a:p>
          <a:p>
            <a:r>
              <a:rPr lang="ko-KR" altLang="en-US" sz="2000" dirty="0" smtClean="0"/>
              <a:t>파생변수</a:t>
            </a:r>
          </a:p>
          <a:p>
            <a:pPr lvl="1"/>
            <a:r>
              <a:rPr lang="ko-KR" altLang="en-US" sz="1800" dirty="0" smtClean="0"/>
              <a:t>연령대별 총 인구수 대비 환자 비율 </a:t>
            </a:r>
            <a:r>
              <a:rPr lang="en-US" altLang="ko-KR" sz="1800" dirty="0" smtClean="0"/>
              <a:t>:</a:t>
            </a:r>
            <a:r>
              <a:rPr lang="ko-KR" altLang="en-US" sz="1800" dirty="0" smtClean="0"/>
              <a:t> 연령대 특성 파악 가능</a:t>
            </a:r>
          </a:p>
          <a:p>
            <a:pPr marL="0" indent="0">
              <a:buNone/>
            </a:pPr>
            <a:endParaRPr lang="en-US" altLang="ko-KR" sz="2000" dirty="0"/>
          </a:p>
        </p:txBody>
      </p:sp>
      <p:graphicFrame>
        <p:nvGraphicFramePr>
          <p:cNvPr id="15" name="표 4"/>
          <p:cNvGraphicFramePr>
            <a:graphicFrameLocks noGrp="1"/>
          </p:cNvGraphicFramePr>
          <p:nvPr>
            <p:extLst/>
          </p:nvPr>
        </p:nvGraphicFramePr>
        <p:xfrm>
          <a:off x="1186452" y="2859478"/>
          <a:ext cx="9819097" cy="32561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7307"/>
                <a:gridCol w="2123951"/>
                <a:gridCol w="3473894"/>
                <a:gridCol w="3603945"/>
              </a:tblGrid>
              <a:tr h="3210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번호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이름</a:t>
                      </a: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변수식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 </a:t>
                      </a:r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설명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marL="5400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2612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avg_pat_rat_tot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avg_PAT_tot</a:t>
                      </a:r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/</a:t>
                      </a:r>
                      <a:r>
                        <a:rPr lang="en-US" sz="1400" baseline="0" dirty="0" err="1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avg_age_total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총 인구수 대비 환자수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32612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2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avg_pat_rat_0_10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avg_PAT_0_10/</a:t>
                      </a:r>
                      <a:r>
                        <a:rPr 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avg_age_0_10</a:t>
                      </a:r>
                      <a:endParaRPr lang="ko-KR" altLang="en-US" sz="1400" dirty="0" smtClean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</a:p>
                  </a:txBody>
                  <a:tcPr marL="54000" marR="6350" marT="6350" marB="0"/>
                </a:tc>
              </a:tr>
              <a:tr h="32612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3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avg_pat_rat_10_20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avg_PAT_10_20/</a:t>
                      </a:r>
                      <a:r>
                        <a:rPr 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avg_age_10_20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32612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4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avg_pat_rat_20_30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avg_PAT_20_30/</a:t>
                      </a:r>
                      <a:r>
                        <a:rPr 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avg_age_20_30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30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32612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5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avg_pat_rat_30_40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avg_PAT_30_40/</a:t>
                      </a:r>
                      <a:r>
                        <a:rPr 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avg_age_30_40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30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40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32612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6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avg_pat_rat_40_50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avg_PAT_40_50/</a:t>
                      </a:r>
                      <a:r>
                        <a:rPr 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avg_age_40_50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40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50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</a:t>
                      </a:r>
                      <a:r>
                        <a:rPr lang="ko-KR" alt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환자수 </a:t>
                      </a:r>
                      <a:r>
                        <a:rPr lang="ko-KR" alt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32612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7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avg_pat_rat_50_60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avg_PAT_50_60/</a:t>
                      </a:r>
                      <a:r>
                        <a:rPr 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avg_age_50_60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50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60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32612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8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avg_pat_rat_60_70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avg_PAT_60_70/</a:t>
                      </a:r>
                      <a:r>
                        <a:rPr 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avg_age_60_70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60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70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미만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326125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9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avg_pat_rat_70_end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avg_PAT_70_end/</a:t>
                      </a:r>
                      <a:r>
                        <a:rPr 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avg_age_70_end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70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세 이상 환자수 평균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287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100133"/>
            <a:ext cx="5483786" cy="51143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1.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분석 </a:t>
            </a:r>
            <a:r>
              <a:rPr lang="ko-KR" altLang="en-US" sz="2400" dirty="0"/>
              <a:t>주제에 대한 이해 및 </a:t>
            </a:r>
            <a:r>
              <a:rPr lang="ko-KR" altLang="en-US" sz="2400" dirty="0" smtClean="0"/>
              <a:t>개요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2. </a:t>
            </a:r>
            <a:r>
              <a:rPr lang="ko-KR" altLang="en-US" sz="2400" dirty="0" smtClean="0"/>
              <a:t>주제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1_</a:t>
            </a:r>
            <a:r>
              <a:rPr lang="ko-KR" altLang="en-US" sz="2400" dirty="0" smtClean="0"/>
              <a:t>호흡기 질환 예측 모형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/>
              <a:t> </a:t>
            </a:r>
            <a:r>
              <a:rPr lang="en-US" altLang="ko-KR" sz="2400" dirty="0" smtClean="0"/>
              <a:t> </a:t>
            </a:r>
            <a:r>
              <a:rPr lang="en-US" altLang="ko-KR" sz="2000" dirty="0" smtClean="0"/>
              <a:t>2.1. </a:t>
            </a:r>
            <a:r>
              <a:rPr lang="ko-KR" altLang="en-US" sz="2000" dirty="0" smtClean="0"/>
              <a:t>분석 </a:t>
            </a:r>
            <a:r>
              <a:rPr lang="ko-KR" altLang="en-US" sz="2000" dirty="0"/>
              <a:t>주제 이해 및 개요</a:t>
            </a:r>
          </a:p>
          <a:p>
            <a:pPr marL="0" indent="0">
              <a:buNone/>
            </a:pPr>
            <a:r>
              <a:rPr lang="ko-KR" altLang="en-US" sz="2000" dirty="0" smtClean="0"/>
              <a:t>  </a:t>
            </a:r>
            <a:r>
              <a:rPr lang="en-US" altLang="ko-KR" sz="2000" dirty="0" smtClean="0"/>
              <a:t>2.2. </a:t>
            </a:r>
            <a:r>
              <a:rPr lang="ko-KR" altLang="en-US" sz="2000" dirty="0" smtClean="0"/>
              <a:t>데이터 준비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en-US" altLang="ko-KR" sz="2000" dirty="0" smtClean="0"/>
              <a:t>  2.3. </a:t>
            </a:r>
            <a:r>
              <a:rPr lang="ko-KR" altLang="en-US" sz="2000" dirty="0" smtClean="0"/>
              <a:t>데이터 분석</a:t>
            </a:r>
          </a:p>
          <a:p>
            <a:pPr marL="0" indent="0">
              <a:buNone/>
            </a:pPr>
            <a:r>
              <a:rPr lang="en-US" altLang="ko-KR" sz="2000" dirty="0" smtClean="0"/>
              <a:t>  2.4. </a:t>
            </a:r>
            <a:r>
              <a:rPr lang="ko-KR" altLang="en-US" sz="2000" dirty="0" smtClean="0"/>
              <a:t>결론</a:t>
            </a:r>
            <a:endParaRPr lang="en-US" altLang="ko-KR" sz="2000" dirty="0" smtClean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400" dirty="0" smtClean="0"/>
              <a:t>4. </a:t>
            </a:r>
            <a:r>
              <a:rPr lang="ko-KR" altLang="en-US" sz="2400" dirty="0" smtClean="0"/>
              <a:t>별첨</a:t>
            </a:r>
            <a:endParaRPr lang="en-US" altLang="ko-KR" sz="2400" dirty="0" smtClean="0"/>
          </a:p>
          <a:p>
            <a:endParaRPr lang="ko-KR" altLang="en-US" sz="16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5551681" y="1100132"/>
            <a:ext cx="6502301" cy="5114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/>
              <a:t>3</a:t>
            </a:r>
            <a:r>
              <a:rPr lang="en-US" altLang="ko-KR" sz="2400" dirty="0" smtClean="0"/>
              <a:t>. </a:t>
            </a:r>
            <a:r>
              <a:rPr lang="ko-KR" altLang="en-US" sz="2400" dirty="0"/>
              <a:t>주제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2_</a:t>
            </a:r>
            <a:r>
              <a:rPr lang="ko-KR" altLang="en-US" sz="2400" dirty="0" err="1" smtClean="0"/>
              <a:t>공기질</a:t>
            </a:r>
            <a:r>
              <a:rPr lang="ko-KR" altLang="en-US" sz="2400" dirty="0" smtClean="0"/>
              <a:t> 개선효과를 이용한 마케팅</a:t>
            </a:r>
            <a:endParaRPr lang="en-US" altLang="ko-KR" sz="2400" dirty="0"/>
          </a:p>
          <a:p>
            <a:pPr marL="0" indent="0">
              <a:buNone/>
            </a:pPr>
            <a:r>
              <a:rPr lang="en-US" altLang="ko-KR" sz="2000" dirty="0"/>
              <a:t>  </a:t>
            </a:r>
            <a:r>
              <a:rPr lang="en-US" altLang="ko-KR" sz="2000" dirty="0" smtClean="0"/>
              <a:t>3.1</a:t>
            </a:r>
            <a:r>
              <a:rPr lang="en-US" altLang="ko-KR" sz="2000" dirty="0"/>
              <a:t>. </a:t>
            </a:r>
            <a:r>
              <a:rPr lang="ko-KR" altLang="en-US" sz="2000" dirty="0"/>
              <a:t>분석 주제 이해 및 개요</a:t>
            </a:r>
          </a:p>
          <a:p>
            <a:pPr marL="0" indent="0">
              <a:buNone/>
            </a:pPr>
            <a:r>
              <a:rPr lang="ko-KR" altLang="en-US" sz="2000" dirty="0"/>
              <a:t>  </a:t>
            </a:r>
            <a:r>
              <a:rPr lang="en-US" altLang="ko-KR" sz="2000" dirty="0" smtClean="0"/>
              <a:t>3.2</a:t>
            </a:r>
            <a:r>
              <a:rPr lang="en-US" altLang="ko-KR" sz="2000" dirty="0"/>
              <a:t>. </a:t>
            </a:r>
            <a:r>
              <a:rPr lang="ko-KR" altLang="en-US" sz="2000" dirty="0"/>
              <a:t>데이터 준비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</a:t>
            </a:r>
            <a:r>
              <a:rPr lang="en-US" altLang="ko-KR" sz="2000" dirty="0" smtClean="0"/>
              <a:t>3.3</a:t>
            </a:r>
            <a:r>
              <a:rPr lang="en-US" altLang="ko-KR" sz="2000" dirty="0"/>
              <a:t>. </a:t>
            </a:r>
            <a:r>
              <a:rPr lang="ko-KR" altLang="en-US" sz="2000" dirty="0"/>
              <a:t>데이터 분석</a:t>
            </a:r>
          </a:p>
          <a:p>
            <a:pPr marL="0" indent="0">
              <a:buNone/>
            </a:pPr>
            <a:r>
              <a:rPr lang="en-US" altLang="ko-KR" sz="2000" dirty="0"/>
              <a:t>  </a:t>
            </a:r>
            <a:r>
              <a:rPr lang="en-US" altLang="ko-KR" sz="2000" dirty="0" smtClean="0"/>
              <a:t>3.4</a:t>
            </a:r>
            <a:r>
              <a:rPr lang="en-US" altLang="ko-KR" sz="2000" dirty="0"/>
              <a:t>. </a:t>
            </a:r>
            <a:r>
              <a:rPr lang="ko-KR" altLang="en-US" sz="2000" dirty="0"/>
              <a:t>추가 데이터 </a:t>
            </a:r>
            <a:r>
              <a:rPr lang="ko-KR" altLang="en-US" sz="2000" dirty="0" smtClean="0"/>
              <a:t>확보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en-US" altLang="ko-KR" sz="2000" dirty="0"/>
              <a:t> </a:t>
            </a:r>
            <a:r>
              <a:rPr lang="en-US" altLang="ko-KR" sz="2000" dirty="0" smtClean="0"/>
              <a:t> 3.5. </a:t>
            </a:r>
            <a:r>
              <a:rPr lang="ko-KR" altLang="en-US" sz="2000" dirty="0" smtClean="0"/>
              <a:t>결론</a:t>
            </a:r>
            <a:endParaRPr lang="en-US" altLang="ko-KR" sz="2400" dirty="0" smtClean="0"/>
          </a:p>
          <a:p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258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dirty="0"/>
          </a:p>
        </p:txBody>
      </p:sp>
      <p:sp>
        <p:nvSpPr>
          <p:cNvPr id="6" name="Rectangle 23"/>
          <p:cNvSpPr/>
          <p:nvPr/>
        </p:nvSpPr>
        <p:spPr>
          <a:xfrm>
            <a:off x="838200" y="1321570"/>
            <a:ext cx="2412460" cy="538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인구수</a:t>
            </a:r>
            <a:endParaRPr lang="en-US" altLang="ko-KR" dirty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>
                <a:latin typeface="YDIYGO330" charset="0"/>
                <a:ea typeface="YDIYGO330" charset="0"/>
                <a:cs typeface="YDIYGO330" charset="0"/>
              </a:rPr>
              <a:t>Population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9" name="직사각형 8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651057" y="2637228"/>
          <a:ext cx="8889887" cy="328179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14311"/>
                <a:gridCol w="1062596"/>
                <a:gridCol w="1062596"/>
                <a:gridCol w="1062596"/>
                <a:gridCol w="1062596"/>
                <a:gridCol w="1062596"/>
                <a:gridCol w="1062596"/>
              </a:tblGrid>
              <a:tr h="328179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</a:t>
                      </a:r>
                      <a:endParaRPr 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표준편차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최솟값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최댓값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결측치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281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avg_pat_rat_tot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0.093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0.023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0.068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0.191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81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avg_pat_rat_0_10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0.308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0.047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0.189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0.371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8179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avg_pat_rat_10_20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0.082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0.009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0.061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0.107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8179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avg_pat_rat_20_30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0.061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0.037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0.035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0.205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8179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avg_pat_rat_30_40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0.075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0.045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0.045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0.264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8179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avg_pat_rat_40_50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0.065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0.033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0.047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0.213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8179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avg_pat_rat_50_60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0.071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0.022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0.053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0.164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8179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avg_pat_rat_60_70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0.091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0.016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0.070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0.151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281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avg_pat_rat_70_end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0.096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0.010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0.071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0.125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67840" y="2101422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변수 요약통계량</a:t>
            </a:r>
            <a:endParaRPr lang="en-US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3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55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9" name="직사각형 8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  <p:sp>
        <p:nvSpPr>
          <p:cNvPr id="13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내용 개체 틀 1"/>
          <p:cNvSpPr>
            <a:spLocks noGrp="1"/>
          </p:cNvSpPr>
          <p:nvPr>
            <p:ph idx="1"/>
          </p:nvPr>
        </p:nvSpPr>
        <p:spPr>
          <a:xfrm>
            <a:off x="542877" y="1450485"/>
            <a:ext cx="11268636" cy="5114395"/>
          </a:xfrm>
        </p:spPr>
        <p:txBody>
          <a:bodyPr>
            <a:normAutofit/>
          </a:bodyPr>
          <a:lstStyle/>
          <a:p>
            <a:endParaRPr lang="ko-KR" altLang="en-US" sz="2400" dirty="0"/>
          </a:p>
          <a:p>
            <a:r>
              <a:rPr lang="ko-KR" altLang="en-US" sz="2000" dirty="0" smtClean="0"/>
              <a:t>추가데이터</a:t>
            </a:r>
          </a:p>
          <a:p>
            <a:pPr lvl="1"/>
            <a:r>
              <a:rPr lang="en-US" altLang="ko-KR" sz="1800" dirty="0" smtClean="0"/>
              <a:t>12</a:t>
            </a:r>
            <a:r>
              <a:rPr lang="ko-KR" altLang="en-US" sz="1800" dirty="0" smtClean="0"/>
              <a:t>년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13</a:t>
            </a:r>
            <a:r>
              <a:rPr lang="ko-KR" altLang="en-US" sz="1800" dirty="0" smtClean="0"/>
              <a:t>년 종사자 밀도 데이터 제공</a:t>
            </a:r>
          </a:p>
          <a:p>
            <a:pPr lvl="1"/>
            <a:r>
              <a:rPr lang="en-US" altLang="ko-KR" sz="1800" dirty="0" smtClean="0"/>
              <a:t>14</a:t>
            </a:r>
            <a:r>
              <a:rPr lang="ko-KR" altLang="en-US" sz="1800" dirty="0" smtClean="0"/>
              <a:t>년 종사자는 </a:t>
            </a:r>
            <a:r>
              <a:rPr lang="en-US" altLang="ko-KR" sz="1800" dirty="0" smtClean="0"/>
              <a:t>13</a:t>
            </a:r>
            <a:r>
              <a:rPr lang="ko-KR" altLang="en-US" sz="1800" dirty="0" smtClean="0"/>
              <a:t>년 동일 가정</a:t>
            </a:r>
          </a:p>
          <a:p>
            <a:pPr lvl="1"/>
            <a:r>
              <a:rPr lang="ko-KR" altLang="en-US" sz="1800" dirty="0"/>
              <a:t>서울특별시 각 구별 </a:t>
            </a:r>
            <a:r>
              <a:rPr lang="en-US" altLang="ko-KR" sz="1800" dirty="0"/>
              <a:t>12</a:t>
            </a:r>
            <a:r>
              <a:rPr lang="ko-KR" altLang="en-US" sz="1800" dirty="0"/>
              <a:t>년부터 </a:t>
            </a:r>
            <a:r>
              <a:rPr lang="en-US" altLang="ko-KR" sz="1800" dirty="0"/>
              <a:t>14</a:t>
            </a:r>
            <a:r>
              <a:rPr lang="ko-KR" altLang="en-US" sz="1800" dirty="0"/>
              <a:t>년까지 </a:t>
            </a:r>
            <a:r>
              <a:rPr lang="en-US" altLang="ko-KR" sz="1800" dirty="0"/>
              <a:t>3</a:t>
            </a:r>
            <a:r>
              <a:rPr lang="ko-KR" altLang="en-US" sz="1800" dirty="0"/>
              <a:t>년 종사자수 평균</a:t>
            </a:r>
          </a:p>
          <a:p>
            <a:pPr lvl="1"/>
            <a:endParaRPr lang="ko-KR" altLang="en-US" sz="1800" dirty="0" smtClean="0"/>
          </a:p>
          <a:p>
            <a:pPr marL="457200" lvl="1" indent="0">
              <a:buNone/>
            </a:pPr>
            <a:endParaRPr lang="ko-KR" altLang="en-US" sz="1800" dirty="0"/>
          </a:p>
          <a:p>
            <a:r>
              <a:rPr lang="ko-KR" altLang="en-US" sz="2000" dirty="0" smtClean="0"/>
              <a:t>변수 요약통계량</a:t>
            </a:r>
            <a:endParaRPr lang="ko-KR" altLang="en-US" sz="2000" dirty="0"/>
          </a:p>
        </p:txBody>
      </p:sp>
      <p:graphicFrame>
        <p:nvGraphicFramePr>
          <p:cNvPr id="1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5127124"/>
              </p:ext>
            </p:extLst>
          </p:nvPr>
        </p:nvGraphicFramePr>
        <p:xfrm>
          <a:off x="3219348" y="3707547"/>
          <a:ext cx="5753304" cy="6072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5331"/>
                <a:gridCol w="1779877"/>
                <a:gridCol w="3398096"/>
              </a:tblGrid>
              <a:tr h="3012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번호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 이름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 </a:t>
                      </a:r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설명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Worker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구별 총 종사자</a:t>
                      </a:r>
                      <a:r>
                        <a:rPr lang="ko-KR" alt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수 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</a:tr>
            </a:tbl>
          </a:graphicData>
        </a:graphic>
      </p:graphicFrame>
      <p:sp>
        <p:nvSpPr>
          <p:cNvPr id="6" name="Rectangle 23"/>
          <p:cNvSpPr/>
          <p:nvPr/>
        </p:nvSpPr>
        <p:spPr>
          <a:xfrm>
            <a:off x="838200" y="1321570"/>
            <a:ext cx="2412460" cy="53884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종사자 밀도</a:t>
            </a:r>
          </a:p>
          <a:p>
            <a:pPr algn="ctr"/>
            <a:r>
              <a:rPr lang="en-US" sz="1400" dirty="0">
                <a:latin typeface="YDIYGO330" charset="0"/>
                <a:ea typeface="YDIYGO330" charset="0"/>
                <a:cs typeface="YDIYGO330" charset="0"/>
              </a:rPr>
              <a:t>Worker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79865"/>
              </p:ext>
            </p:extLst>
          </p:nvPr>
        </p:nvGraphicFramePr>
        <p:xfrm>
          <a:off x="2719206" y="5041119"/>
          <a:ext cx="6753588" cy="727096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910106"/>
                <a:gridCol w="807247"/>
                <a:gridCol w="807247"/>
                <a:gridCol w="807247"/>
                <a:gridCol w="807247"/>
                <a:gridCol w="807247"/>
                <a:gridCol w="807247"/>
              </a:tblGrid>
              <a:tr h="363548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</a:t>
                      </a:r>
                      <a:endParaRPr 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표준편차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최솟값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최댓값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결측치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6354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Worker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18340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12692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63936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617340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694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722189" y="3136613"/>
            <a:ext cx="47476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2.3. </a:t>
            </a:r>
            <a:r>
              <a:rPr lang="ko-KR" altLang="en-US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분석</a:t>
            </a:r>
            <a:endParaRPr lang="ko-KR" altLang="en-US" sz="32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4724400" y="6398686"/>
            <a:ext cx="2743200" cy="365125"/>
          </a:xfrm>
        </p:spPr>
        <p:txBody>
          <a:bodyPr/>
          <a:lstStyle/>
          <a:p>
            <a:pPr algn="ctr"/>
            <a:r>
              <a:rPr lang="en-US" altLang="ko-KR" dirty="0" smtClean="0"/>
              <a:t>- </a:t>
            </a:r>
            <a:fld id="{11788B96-AF44-4562-8E99-BC707AF3CBFB}" type="slidenum">
              <a:rPr lang="ko-KR" altLang="en-US" smtClean="0"/>
              <a:pPr algn="ctr"/>
              <a:t>22</a:t>
            </a:fld>
            <a:r>
              <a:rPr lang="ko-KR" altLang="en-US" dirty="0" smtClean="0"/>
              <a:t> 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76" y="6248376"/>
            <a:ext cx="2023633" cy="642166"/>
          </a:xfrm>
          <a:prstGeom prst="rect">
            <a:avLst/>
          </a:prstGeom>
        </p:spPr>
      </p:pic>
      <p:sp>
        <p:nvSpPr>
          <p:cNvPr id="7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5665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PAT_AGE</a:t>
            </a:r>
            <a:r>
              <a:rPr lang="en-US" altLang="ko-KR" spc="-150" dirty="0" smtClean="0"/>
              <a:t>(</a:t>
            </a:r>
            <a:r>
              <a:rPr lang="ko-KR" altLang="en-US" spc="-150" dirty="0" smtClean="0"/>
              <a:t>수진자 연령</a:t>
            </a:r>
            <a:r>
              <a:rPr lang="en-US" altLang="ko-KR" spc="-150" dirty="0" smtClean="0"/>
              <a:t>)</a:t>
            </a:r>
          </a:p>
          <a:p>
            <a:pPr lvl="1"/>
            <a:r>
              <a:rPr lang="en-US" altLang="ko-KR" spc="-150" dirty="0" smtClean="0"/>
              <a:t>VA_MOD Data</a:t>
            </a:r>
          </a:p>
          <a:p>
            <a:pPr lvl="1"/>
            <a:r>
              <a:rPr lang="en-US" altLang="ko-KR" dirty="0" smtClean="0"/>
              <a:t>2012.01.01 ~ 2014.08.31 </a:t>
            </a:r>
            <a:r>
              <a:rPr lang="ko-KR" altLang="en-US" dirty="0" smtClean="0"/>
              <a:t>동안의 호흡기 질환 환자 연령 비교</a:t>
            </a:r>
          </a:p>
          <a:p>
            <a:pPr lvl="1"/>
            <a:r>
              <a:rPr lang="en-US" altLang="ko-KR" dirty="0" smtClean="0"/>
              <a:t>120</a:t>
            </a:r>
            <a:r>
              <a:rPr lang="ko-KR" altLang="en-US" dirty="0" smtClean="0"/>
              <a:t>세 이상 데이터 제거</a:t>
            </a:r>
            <a:r>
              <a:rPr lang="en-US" altLang="ko-KR" dirty="0" smtClean="0"/>
              <a:t>(1</a:t>
            </a:r>
            <a:r>
              <a:rPr lang="ko-KR" altLang="en-US" dirty="0" smtClean="0"/>
              <a:t>건</a:t>
            </a:r>
          </a:p>
          <a:p>
            <a:pPr lvl="1"/>
            <a:r>
              <a:rPr lang="ko-KR" altLang="en-US" dirty="0" smtClean="0"/>
              <a:t>주요 타겟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smtClean="0">
                <a:solidFill>
                  <a:srgbClr val="FD5555"/>
                </a:solidFill>
              </a:rPr>
              <a:t>10</a:t>
            </a:r>
            <a:r>
              <a:rPr lang="ko-KR" altLang="en-US" dirty="0" smtClean="0">
                <a:solidFill>
                  <a:srgbClr val="FD5555"/>
                </a:solidFill>
              </a:rPr>
              <a:t>세 미만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누적 백분율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ko-KR" altLang="en-US" sz="1400" dirty="0" smtClean="0">
                <a:solidFill>
                  <a:srgbClr val="FD5555"/>
                </a:solidFill>
              </a:rPr>
              <a:t>약 </a:t>
            </a:r>
            <a:r>
              <a:rPr lang="en-US" altLang="ko-KR" sz="1400" dirty="0" smtClean="0">
                <a:solidFill>
                  <a:srgbClr val="FD5555"/>
                </a:solidFill>
              </a:rPr>
              <a:t>30%</a:t>
            </a:r>
            <a:r>
              <a:rPr lang="en-US" altLang="ko-KR" sz="1400" dirty="0" smtClean="0"/>
              <a:t>)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8B96-AF44-4562-8E99-BC707AF3CBFB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2.3. </a:t>
            </a:r>
            <a:r>
              <a:rPr lang="ko-KR" altLang="en-US" dirty="0"/>
              <a:t>데이터 </a:t>
            </a:r>
            <a:r>
              <a:rPr lang="ko-KR" altLang="en-US" dirty="0" smtClean="0"/>
              <a:t>분석</a:t>
            </a:r>
            <a:endParaRPr lang="ko-KR" altLang="en-US" dirty="0"/>
          </a:p>
        </p:txBody>
      </p:sp>
      <p:grpSp>
        <p:nvGrpSpPr>
          <p:cNvPr id="17" name="그룹 1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18" name="직사각형 1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지역 인구 테이블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315560" y="2938334"/>
            <a:ext cx="5560880" cy="3404786"/>
            <a:chOff x="5708134" y="2131536"/>
            <a:chExt cx="6148904" cy="3764818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31"/>
            <a:stretch/>
          </p:blipFill>
          <p:spPr>
            <a:xfrm>
              <a:off x="5708134" y="2131536"/>
              <a:ext cx="6148904" cy="3764818"/>
            </a:xfrm>
            <a:prstGeom prst="rect">
              <a:avLst/>
            </a:prstGeom>
          </p:spPr>
        </p:pic>
        <p:sp>
          <p:nvSpPr>
            <p:cNvPr id="10" name="Rounded Rectangle 9"/>
            <p:cNvSpPr/>
            <p:nvPr/>
          </p:nvSpPr>
          <p:spPr>
            <a:xfrm>
              <a:off x="6238217" y="2417735"/>
              <a:ext cx="457051" cy="3115159"/>
            </a:xfrm>
            <a:prstGeom prst="roundRect">
              <a:avLst>
                <a:gd name="adj" fmla="val 2381"/>
              </a:avLst>
            </a:prstGeom>
            <a:solidFill>
              <a:srgbClr val="999999">
                <a:alpha val="26000"/>
              </a:srgbClr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-윤고딕320" panose="02030504000101010101" pitchFamily="18" charset="-127"/>
              </a:endParaRPr>
            </a:p>
          </p:txBody>
        </p:sp>
      </p:grpSp>
      <p:sp>
        <p:nvSpPr>
          <p:cNvPr id="11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2981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연령대별 인구수 대비 환자수 비율</a:t>
            </a:r>
          </a:p>
          <a:p>
            <a:pPr lvl="1"/>
            <a:r>
              <a:rPr lang="ko-KR" altLang="en-US" dirty="0" smtClean="0"/>
              <a:t>강남구</a:t>
            </a:r>
            <a:r>
              <a:rPr lang="en-US" altLang="ko-KR" dirty="0" smtClean="0"/>
              <a:t>,</a:t>
            </a:r>
            <a:r>
              <a:rPr lang="ko-KR" altLang="en-US" dirty="0" smtClean="0"/>
              <a:t> 종로구</a:t>
            </a:r>
            <a:r>
              <a:rPr lang="en-US" altLang="ko-KR" dirty="0" smtClean="0"/>
              <a:t>,</a:t>
            </a:r>
            <a:r>
              <a:rPr lang="ko-KR" altLang="en-US" dirty="0" smtClean="0"/>
              <a:t> 중구 </a:t>
            </a:r>
            <a:r>
              <a:rPr lang="en-US" altLang="ko-KR" dirty="0"/>
              <a:t>:</a:t>
            </a:r>
            <a:r>
              <a:rPr lang="ko-KR" altLang="en-US" dirty="0" smtClean="0"/>
              <a:t> </a:t>
            </a:r>
            <a:r>
              <a:rPr lang="en-US" altLang="ko-KR" dirty="0" smtClean="0"/>
              <a:t>20</a:t>
            </a:r>
            <a:r>
              <a:rPr lang="ko-KR" altLang="en-US" dirty="0" smtClean="0"/>
              <a:t>대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en-US" altLang="ko-KR" dirty="0" smtClean="0"/>
              <a:t>30</a:t>
            </a:r>
            <a:r>
              <a:rPr lang="ko-KR" altLang="en-US" dirty="0" smtClean="0"/>
              <a:t>대의 비율이 높음</a:t>
            </a:r>
            <a:r>
              <a:rPr lang="en-US" altLang="ko-KR" dirty="0"/>
              <a:t>.</a:t>
            </a:r>
            <a:r>
              <a:rPr lang="ko-KR" altLang="en-US" dirty="0" smtClean="0"/>
              <a:t> 특히</a:t>
            </a:r>
            <a:r>
              <a:rPr lang="en-US" altLang="ko-KR" dirty="0" smtClean="0"/>
              <a:t>,</a:t>
            </a:r>
            <a:r>
              <a:rPr lang="ko-KR" altLang="en-US" dirty="0" smtClean="0"/>
              <a:t> 중구는 </a:t>
            </a:r>
            <a:r>
              <a:rPr lang="en-US" altLang="ko-KR" dirty="0" smtClean="0"/>
              <a:t>40</a:t>
            </a:r>
            <a:r>
              <a:rPr lang="ko-KR" altLang="en-US" dirty="0" smtClean="0"/>
              <a:t>대의 비율이 높음</a:t>
            </a:r>
          </a:p>
          <a:p>
            <a:pPr lvl="1"/>
            <a:r>
              <a:rPr lang="ko-KR" altLang="en-US" dirty="0" smtClean="0"/>
              <a:t>이러한 특성은 </a:t>
            </a:r>
            <a:r>
              <a:rPr lang="ko-KR" altLang="en-US" dirty="0" smtClean="0">
                <a:solidFill>
                  <a:srgbClr val="FD5555"/>
                </a:solidFill>
              </a:rPr>
              <a:t>병원의 주소로 데이터 집계</a:t>
            </a:r>
            <a:r>
              <a:rPr lang="ko-KR" altLang="en-US" dirty="0" smtClean="0"/>
              <a:t>되었기 때문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r>
              <a:rPr lang="ko-KR" altLang="en-US" dirty="0" smtClean="0">
                <a:solidFill>
                  <a:srgbClr val="FD5555"/>
                </a:solidFill>
              </a:rPr>
              <a:t>환자의 실거주지를 고려할 수 없음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8B96-AF44-4562-8E99-BC707AF3CBFB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2.3. </a:t>
            </a:r>
            <a:r>
              <a:rPr lang="ko-KR" altLang="en-US" dirty="0"/>
              <a:t>데이터 </a:t>
            </a:r>
            <a:r>
              <a:rPr lang="ko-KR" altLang="en-US" dirty="0" smtClean="0"/>
              <a:t>분석</a:t>
            </a:r>
            <a:endParaRPr lang="ko-KR" altLang="en-US" dirty="0"/>
          </a:p>
        </p:txBody>
      </p:sp>
      <p:grpSp>
        <p:nvGrpSpPr>
          <p:cNvPr id="17" name="그룹 1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18" name="직사각형 1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지역 인구 테이블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aphicFrame>
        <p:nvGraphicFramePr>
          <p:cNvPr id="20" name="차트 27"/>
          <p:cNvGraphicFramePr>
            <a:graphicFrameLocks/>
          </p:cNvGraphicFramePr>
          <p:nvPr>
            <p:extLst/>
          </p:nvPr>
        </p:nvGraphicFramePr>
        <p:xfrm>
          <a:off x="1111305" y="2423038"/>
          <a:ext cx="9969391" cy="3933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885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228725"/>
            <a:ext cx="5064041" cy="5114395"/>
          </a:xfrm>
        </p:spPr>
        <p:txBody>
          <a:bodyPr/>
          <a:lstStyle/>
          <a:p>
            <a:r>
              <a:rPr lang="ko-KR" altLang="en-US" dirty="0" smtClean="0"/>
              <a:t>유아수 비율</a:t>
            </a:r>
          </a:p>
          <a:p>
            <a:pPr lvl="1"/>
            <a:r>
              <a:rPr lang="ko-KR" altLang="en-US" dirty="0" smtClean="0"/>
              <a:t>유아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smtClean="0"/>
              <a:t>0</a:t>
            </a:r>
            <a:r>
              <a:rPr lang="ko-KR" altLang="en-US" dirty="0" smtClean="0"/>
              <a:t>세이상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세 미만</a:t>
            </a:r>
          </a:p>
          <a:p>
            <a:pPr lvl="1"/>
            <a:r>
              <a:rPr lang="ko-KR" altLang="en-US" dirty="0" smtClean="0"/>
              <a:t>유아수 비율 </a:t>
            </a:r>
            <a:r>
              <a:rPr lang="en-US" altLang="ko-KR" dirty="0" smtClean="0"/>
              <a:t>=</a:t>
            </a:r>
            <a:r>
              <a:rPr lang="ko-KR" altLang="en-US" dirty="0" smtClean="0"/>
              <a:t> 유아수 </a:t>
            </a:r>
            <a:r>
              <a:rPr lang="en-US" altLang="ko-KR" dirty="0" smtClean="0"/>
              <a:t>/</a:t>
            </a:r>
            <a:r>
              <a:rPr lang="ko-KR" altLang="en-US" dirty="0" smtClean="0"/>
              <a:t> 환자수</a:t>
            </a:r>
          </a:p>
          <a:p>
            <a:pPr lvl="1"/>
            <a:r>
              <a:rPr lang="ko-KR" altLang="en-US" dirty="0" smtClean="0"/>
              <a:t>하위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 구 </a:t>
            </a:r>
            <a:r>
              <a:rPr lang="en-US" altLang="ko-KR" dirty="0" smtClean="0"/>
              <a:t>:</a:t>
            </a:r>
            <a:r>
              <a:rPr lang="ko-KR" altLang="en-US" dirty="0" smtClean="0"/>
              <a:t> 중구</a:t>
            </a:r>
            <a:r>
              <a:rPr lang="en-US" altLang="ko-KR" dirty="0" smtClean="0"/>
              <a:t>,</a:t>
            </a:r>
            <a:r>
              <a:rPr lang="ko-KR" altLang="en-US" dirty="0" smtClean="0"/>
              <a:t> 종로구</a:t>
            </a:r>
            <a:r>
              <a:rPr lang="en-US" altLang="ko-KR" dirty="0" smtClean="0"/>
              <a:t>,</a:t>
            </a:r>
            <a:r>
              <a:rPr lang="ko-KR" altLang="en-US" dirty="0" smtClean="0"/>
              <a:t> 강남구</a:t>
            </a:r>
          </a:p>
          <a:p>
            <a:pPr marL="457200" lvl="1" indent="0">
              <a:buNone/>
            </a:pPr>
            <a:endParaRPr lang="ko-KR" altLang="en-US" dirty="0" smtClean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8B96-AF44-4562-8E99-BC707AF3CBFB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2.3. </a:t>
            </a:r>
            <a:r>
              <a:rPr lang="ko-KR" altLang="en-US" dirty="0"/>
              <a:t>데이터 </a:t>
            </a:r>
            <a:r>
              <a:rPr lang="ko-KR" altLang="en-US" dirty="0" smtClean="0"/>
              <a:t>분석</a:t>
            </a:r>
            <a:endParaRPr lang="ko-KR" altLang="en-US" dirty="0"/>
          </a:p>
        </p:txBody>
      </p:sp>
      <p:grpSp>
        <p:nvGrpSpPr>
          <p:cNvPr id="17" name="그룹 1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18" name="직사각형 1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지역 인구 테이블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2" name="내용 개체 틀 1"/>
          <p:cNvSpPr txBox="1">
            <a:spLocks/>
          </p:cNvSpPr>
          <p:nvPr/>
        </p:nvSpPr>
        <p:spPr>
          <a:xfrm>
            <a:off x="6131895" y="1220797"/>
            <a:ext cx="5064041" cy="5114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종사자 비율</a:t>
            </a:r>
          </a:p>
          <a:p>
            <a:pPr lvl="1"/>
            <a:r>
              <a:rPr lang="ko-KR" altLang="en-US" dirty="0" smtClean="0"/>
              <a:t>종사자 </a:t>
            </a:r>
            <a:r>
              <a:rPr lang="en-US" altLang="ko-KR" dirty="0" smtClean="0"/>
              <a:t>:</a:t>
            </a:r>
            <a:r>
              <a:rPr lang="ko-KR" altLang="en-US" dirty="0" smtClean="0"/>
              <a:t> 해당 지역 소재지 회사의 근무자</a:t>
            </a:r>
          </a:p>
          <a:p>
            <a:pPr lvl="1"/>
            <a:r>
              <a:rPr lang="ko-KR" altLang="en-US" dirty="0" smtClean="0"/>
              <a:t>종사자 비율 </a:t>
            </a:r>
            <a:r>
              <a:rPr lang="en-US" altLang="ko-KR" dirty="0" smtClean="0"/>
              <a:t>=</a:t>
            </a:r>
            <a:r>
              <a:rPr lang="ko-KR" altLang="en-US" dirty="0" smtClean="0"/>
              <a:t> 종사자 수</a:t>
            </a:r>
            <a:r>
              <a:rPr lang="en-US" altLang="ko-KR" dirty="0" smtClean="0"/>
              <a:t>/</a:t>
            </a:r>
            <a:r>
              <a:rPr lang="ko-KR" altLang="en-US" dirty="0"/>
              <a:t> </a:t>
            </a:r>
            <a:r>
              <a:rPr lang="ko-KR" altLang="en-US" dirty="0" smtClean="0"/>
              <a:t>환자수</a:t>
            </a:r>
          </a:p>
          <a:p>
            <a:pPr lvl="1"/>
            <a:r>
              <a:rPr lang="ko-KR" altLang="en-US" dirty="0" smtClean="0"/>
              <a:t>상위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 구 </a:t>
            </a:r>
            <a:r>
              <a:rPr lang="en-US" altLang="ko-KR" dirty="0" smtClean="0"/>
              <a:t>:</a:t>
            </a:r>
            <a:r>
              <a:rPr lang="ko-KR" altLang="en-US" dirty="0" smtClean="0"/>
              <a:t> 중구</a:t>
            </a:r>
            <a:r>
              <a:rPr lang="en-US" altLang="ko-KR" dirty="0" smtClean="0"/>
              <a:t>,</a:t>
            </a:r>
            <a:r>
              <a:rPr lang="ko-KR" altLang="en-US" dirty="0" smtClean="0"/>
              <a:t> 종로구</a:t>
            </a:r>
            <a:r>
              <a:rPr lang="en-US" altLang="ko-KR" dirty="0" smtClean="0"/>
              <a:t>,</a:t>
            </a:r>
            <a:r>
              <a:rPr lang="ko-KR" altLang="en-US" dirty="0" smtClean="0"/>
              <a:t> 강남구</a:t>
            </a:r>
          </a:p>
          <a:p>
            <a:pPr marL="457200" lvl="1" indent="0">
              <a:buFont typeface="Wingdings" panose="05000000000000000000" pitchFamily="2" charset="2"/>
              <a:buNone/>
            </a:pPr>
            <a:endParaRPr lang="ko-KR" altLang="en-US" dirty="0" smtClean="0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/>
          </p:nvPr>
        </p:nvGraphicFramePr>
        <p:xfrm>
          <a:off x="386599" y="2959768"/>
          <a:ext cx="5336468" cy="32018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/>
          </p:nvPr>
        </p:nvGraphicFramePr>
        <p:xfrm>
          <a:off x="6439093" y="2987904"/>
          <a:ext cx="5224980" cy="3134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859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228725"/>
            <a:ext cx="11268636" cy="5114395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Segment </a:t>
            </a:r>
            <a:r>
              <a:rPr lang="ko-KR" altLang="en-US" dirty="0" smtClean="0"/>
              <a:t>전</a:t>
            </a:r>
            <a:r>
              <a:rPr lang="en-US" altLang="ko-KR" dirty="0" smtClean="0"/>
              <a:t>/</a:t>
            </a:r>
            <a:r>
              <a:rPr lang="ko-KR" altLang="en-US" dirty="0" smtClean="0"/>
              <a:t>후 비교</a:t>
            </a:r>
          </a:p>
          <a:p>
            <a:pPr lvl="1"/>
            <a:r>
              <a:rPr lang="ko-KR" altLang="en-US" dirty="0" smtClean="0"/>
              <a:t>강남구</a:t>
            </a:r>
            <a:r>
              <a:rPr lang="en-US" altLang="ko-KR" dirty="0" smtClean="0"/>
              <a:t>,</a:t>
            </a:r>
            <a:r>
              <a:rPr lang="ko-KR" altLang="en-US" dirty="0" smtClean="0"/>
              <a:t> 종로구</a:t>
            </a:r>
            <a:r>
              <a:rPr lang="en-US" altLang="ko-KR" dirty="0" smtClean="0"/>
              <a:t>,</a:t>
            </a:r>
            <a:r>
              <a:rPr lang="ko-KR" altLang="en-US" dirty="0" smtClean="0"/>
              <a:t> 중구 포함</a:t>
            </a:r>
            <a:r>
              <a:rPr lang="en-US" altLang="ko-KR" dirty="0" smtClean="0"/>
              <a:t>/</a:t>
            </a:r>
            <a:r>
              <a:rPr lang="ko-KR" altLang="en-US" dirty="0" smtClean="0"/>
              <a:t>미포함 상관계수 비교</a:t>
            </a:r>
          </a:p>
          <a:p>
            <a:pPr lvl="1"/>
            <a:endParaRPr lang="ko-KR" altLang="en-US" dirty="0"/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8B96-AF44-4562-8E99-BC707AF3CBFB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2.3. </a:t>
            </a:r>
            <a:r>
              <a:rPr lang="ko-KR" altLang="en-US" dirty="0"/>
              <a:t>데이터 </a:t>
            </a:r>
            <a:r>
              <a:rPr lang="ko-KR" altLang="en-US" dirty="0" smtClean="0"/>
              <a:t>분석</a:t>
            </a:r>
            <a:endParaRPr lang="ko-KR" altLang="en-US" dirty="0"/>
          </a:p>
        </p:txBody>
      </p:sp>
      <p:grpSp>
        <p:nvGrpSpPr>
          <p:cNvPr id="17" name="그룹 1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18" name="직사각형 1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지역 인구 테이블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824387" y="2177287"/>
          <a:ext cx="6289335" cy="10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96445"/>
                <a:gridCol w="2096445"/>
                <a:gridCol w="2096445"/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상관계수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강남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,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종로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,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중구 포함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강남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,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종로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,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중구 미포함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/>
                </a:tc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유아 인구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-</a:t>
                      </a:r>
                      <a:r>
                        <a:rPr lang="ko-KR" altLang="en-US" sz="140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환자수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 smtClean="0">
                          <a:latin typeface="YDIYGO330" charset="0"/>
                          <a:ea typeface="YDIYGO330" charset="0"/>
                          <a:cs typeface="YDIYGO330" charset="0"/>
                        </a:rPr>
                        <a:t>0.9153</a:t>
                      </a:r>
                      <a:endParaRPr lang="en-US" sz="1400" b="1" dirty="0">
                        <a:latin typeface="YDIYGO330" charset="0"/>
                        <a:ea typeface="YDIYGO330" charset="0"/>
                        <a:cs typeface="YDIYGO33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D5555"/>
                          </a:solidFill>
                          <a:latin typeface="YDIYGO330" charset="0"/>
                          <a:ea typeface="YDIYGO330" charset="0"/>
                          <a:cs typeface="YDIYGO330" charset="0"/>
                        </a:rPr>
                        <a:t>0.9555</a:t>
                      </a:r>
                      <a:endParaRPr lang="en-US" sz="1400" b="1" dirty="0">
                        <a:solidFill>
                          <a:srgbClr val="FD5555"/>
                        </a:solidFill>
                        <a:latin typeface="YDIYGO330" charset="0"/>
                        <a:ea typeface="YDIYGO330" charset="0"/>
                        <a:cs typeface="YDIYGO330" charset="0"/>
                      </a:endParaRPr>
                    </a:p>
                  </a:txBody>
                  <a:tcPr/>
                </a:tc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종사자 수 </a:t>
                      </a:r>
                      <a:r>
                        <a:rPr lang="en-US" altLang="ko-KR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-</a:t>
                      </a:r>
                      <a:r>
                        <a:rPr lang="ko-KR" alt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환자수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 smtClean="0">
                          <a:latin typeface="YDIYGO330" charset="0"/>
                          <a:ea typeface="YDIYGO330" charset="0"/>
                          <a:cs typeface="YDIYGO330" charset="0"/>
                        </a:rPr>
                        <a:t>0.3261</a:t>
                      </a:r>
                      <a:endParaRPr lang="en-US" sz="1400" b="1" dirty="0">
                        <a:latin typeface="YDIYGO330" charset="0"/>
                        <a:ea typeface="YDIYGO330" charset="0"/>
                        <a:cs typeface="YDIYGO33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 smtClean="0">
                          <a:solidFill>
                            <a:srgbClr val="FD5555"/>
                          </a:solidFill>
                          <a:latin typeface="YDIYGO330" charset="0"/>
                          <a:ea typeface="YDIYGO330" charset="0"/>
                          <a:cs typeface="YDIYGO330" charset="0"/>
                        </a:rPr>
                        <a:t>0.2624</a:t>
                      </a:r>
                      <a:endParaRPr lang="en-US" sz="1400" b="1" dirty="0">
                        <a:solidFill>
                          <a:srgbClr val="FD5555"/>
                        </a:solidFill>
                        <a:latin typeface="YDIYGO330" charset="0"/>
                        <a:ea typeface="YDIYGO330" charset="0"/>
                        <a:cs typeface="YDIYGO330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6222720" y="2662765"/>
          <a:ext cx="614989" cy="174054"/>
        </p:xfrm>
        <a:graphic>
          <a:graphicData uri="http://schemas.openxmlformats.org/drawingml/2006/table">
            <a:tbl>
              <a:tblPr/>
              <a:tblGrid>
                <a:gridCol w="614989"/>
              </a:tblGrid>
              <a:tr h="174054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effectLst/>
                        <a:latin typeface="Calibri" charset="0"/>
                        <a:ea typeface="-윤고딕320" panose="02030504000101010101" pitchFamily="18" charset="-127"/>
                      </a:endParaRPr>
                    </a:p>
                  </a:txBody>
                  <a:tcPr marL="11604" marR="11604" marT="1160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824388" y="3490357"/>
            <a:ext cx="3118698" cy="2741630"/>
            <a:chOff x="824388" y="3735058"/>
            <a:chExt cx="3118698" cy="2741630"/>
          </a:xfrm>
        </p:grpSpPr>
        <p:sp>
          <p:nvSpPr>
            <p:cNvPr id="20" name="Rounded Rectangle 19"/>
            <p:cNvSpPr/>
            <p:nvPr/>
          </p:nvSpPr>
          <p:spPr>
            <a:xfrm>
              <a:off x="824388" y="4183642"/>
              <a:ext cx="3104827" cy="963018"/>
            </a:xfrm>
            <a:prstGeom prst="roundRect">
              <a:avLst>
                <a:gd name="adj" fmla="val 1866"/>
              </a:avLst>
            </a:prstGeom>
            <a:solidFill>
              <a:schemeClr val="bg1"/>
            </a:solidFill>
            <a:ln>
              <a:solidFill>
                <a:srgbClr val="4B80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강동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강북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강서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관악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광진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구로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</a:t>
              </a:r>
              <a:b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</a:b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금천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노원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도봉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동대문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동작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마포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서대문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서초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성동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성북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송파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양천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영등포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용산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은평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중랑</a:t>
              </a:r>
              <a:endParaRPr lang="en-US" sz="1400" dirty="0" smtClean="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839886" y="5959649"/>
              <a:ext cx="3103200" cy="517039"/>
            </a:xfrm>
            <a:prstGeom prst="roundRect">
              <a:avLst>
                <a:gd name="adj" fmla="val 1866"/>
              </a:avLst>
            </a:prstGeom>
            <a:solidFill>
              <a:srgbClr val="3B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bg1"/>
                  </a:solidFill>
                  <a:latin typeface="YDIYGO330" charset="0"/>
                  <a:ea typeface="YDIYGO330" charset="0"/>
                  <a:cs typeface="YDIYGO330" charset="0"/>
                </a:rPr>
                <a:t>Model1</a:t>
              </a: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824388" y="3735058"/>
              <a:ext cx="3103200" cy="335300"/>
            </a:xfrm>
            <a:prstGeom prst="roundRect">
              <a:avLst>
                <a:gd name="adj" fmla="val 1866"/>
              </a:avLst>
            </a:prstGeom>
            <a:solidFill>
              <a:srgbClr val="4B80C2"/>
            </a:solidFill>
            <a:ln>
              <a:solidFill>
                <a:srgbClr val="4B80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YDIYGO330" charset="0"/>
                  <a:ea typeface="YDIYGO330" charset="0"/>
                  <a:cs typeface="YDIYGO330" charset="0"/>
                </a:rPr>
                <a:t>Segment1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998564" y="3490357"/>
            <a:ext cx="3120324" cy="2741629"/>
            <a:chOff x="3998564" y="3735058"/>
            <a:chExt cx="3120324" cy="2741629"/>
          </a:xfrm>
        </p:grpSpPr>
        <p:sp>
          <p:nvSpPr>
            <p:cNvPr id="8" name="Rounded Rectangle 7"/>
            <p:cNvSpPr/>
            <p:nvPr/>
          </p:nvSpPr>
          <p:spPr>
            <a:xfrm>
              <a:off x="3998564" y="4183642"/>
              <a:ext cx="3103200" cy="963018"/>
            </a:xfrm>
            <a:prstGeom prst="roundRect">
              <a:avLst>
                <a:gd name="adj" fmla="val 1866"/>
              </a:avLst>
            </a:prstGeom>
            <a:solidFill>
              <a:schemeClr val="bg1"/>
            </a:solidFill>
            <a:ln>
              <a:solidFill>
                <a:srgbClr val="4B80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강남</a:t>
              </a:r>
              <a:r>
                <a:rPr lang="en-US" altLang="ko-KR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종로</a:t>
              </a:r>
              <a:r>
                <a:rPr lang="en-US" altLang="ko-KR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,</a:t>
              </a:r>
              <a:r>
                <a:rPr lang="ko-KR" altLang="en-US" dirty="0" smtClean="0">
                  <a:solidFill>
                    <a:schemeClr val="tx1"/>
                  </a:solidFill>
                  <a:latin typeface="YDIYGO330" charset="0"/>
                  <a:ea typeface="YDIYGO330" charset="0"/>
                  <a:cs typeface="YDIYGO330" charset="0"/>
                </a:rPr>
                <a:t> 중구</a:t>
              </a:r>
            </a:p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  <a:latin typeface="YDIYGO320" charset="0"/>
                  <a:ea typeface="YDIYGO320" charset="0"/>
                  <a:cs typeface="YDIYGO320" charset="0"/>
                </a:rPr>
                <a:t>유아의 비율이 낮고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YDIYGO320" charset="0"/>
                  <a:ea typeface="YDIYGO320" charset="0"/>
                  <a:cs typeface="YDIYGO320" charset="0"/>
                </a:rPr>
                <a:t>,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YDIYGO320" charset="0"/>
                  <a:ea typeface="YDIYGO320" charset="0"/>
                  <a:cs typeface="YDIYGO320" charset="0"/>
                </a:rPr>
                <a:t> </a:t>
              </a:r>
              <a:br>
                <a:rPr lang="ko-KR" altLang="en-US" sz="1400" dirty="0" smtClean="0">
                  <a:solidFill>
                    <a:schemeClr val="tx1"/>
                  </a:solidFill>
                  <a:latin typeface="YDIYGO320" charset="0"/>
                  <a:ea typeface="YDIYGO320" charset="0"/>
                  <a:cs typeface="YDIYGO320" charset="0"/>
                </a:rPr>
              </a:br>
              <a:r>
                <a:rPr lang="ko-KR" altLang="en-US" sz="1400" dirty="0" smtClean="0">
                  <a:solidFill>
                    <a:schemeClr val="tx1"/>
                  </a:solidFill>
                  <a:latin typeface="YDIYGO320" charset="0"/>
                  <a:ea typeface="YDIYGO320" charset="0"/>
                  <a:cs typeface="YDIYGO320" charset="0"/>
                </a:rPr>
                <a:t>종사자수 비율이 높은 지역</a:t>
              </a:r>
              <a:endParaRPr lang="en-US" sz="1400" dirty="0" smtClean="0">
                <a:solidFill>
                  <a:schemeClr val="tx1"/>
                </a:solidFill>
                <a:latin typeface="YDIYGO320" charset="0"/>
                <a:ea typeface="YDIYGO320" charset="0"/>
                <a:cs typeface="YDIYGO320" charset="0"/>
              </a:endParaRPr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014061" y="5959652"/>
              <a:ext cx="3104827" cy="517035"/>
            </a:xfrm>
            <a:prstGeom prst="roundRect">
              <a:avLst>
                <a:gd name="adj" fmla="val 1866"/>
              </a:avLst>
            </a:prstGeom>
            <a:solidFill>
              <a:srgbClr val="3B6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bg1"/>
                  </a:solidFill>
                  <a:latin typeface="YDIYGO330" charset="0"/>
                  <a:ea typeface="YDIYGO330" charset="0"/>
                  <a:cs typeface="YDIYGO330" charset="0"/>
                </a:rPr>
                <a:t>Model</a:t>
              </a:r>
              <a:r>
                <a:rPr lang="en-US" altLang="ko-KR" sz="2800" dirty="0" smtClean="0">
                  <a:solidFill>
                    <a:schemeClr val="bg1"/>
                  </a:solidFill>
                  <a:latin typeface="YDIYGO330" charset="0"/>
                  <a:ea typeface="YDIYGO330" charset="0"/>
                  <a:cs typeface="YDIYGO330" charset="0"/>
                </a:rPr>
                <a:t>2</a:t>
              </a:r>
              <a:endParaRPr lang="en-US" sz="2800" dirty="0" smtClean="0">
                <a:solidFill>
                  <a:schemeClr val="bg1"/>
                </a:solidFill>
                <a:latin typeface="YDIYGO330" charset="0"/>
                <a:ea typeface="YDIYGO330" charset="0"/>
                <a:cs typeface="YDIYGO330" charset="0"/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998564" y="3735058"/>
              <a:ext cx="3104827" cy="335300"/>
            </a:xfrm>
            <a:prstGeom prst="roundRect">
              <a:avLst>
                <a:gd name="adj" fmla="val 1866"/>
              </a:avLst>
            </a:prstGeom>
            <a:solidFill>
              <a:srgbClr val="4B80C2"/>
            </a:solidFill>
            <a:ln>
              <a:solidFill>
                <a:srgbClr val="4B80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YDIYGO330" charset="0"/>
                  <a:ea typeface="YDIYGO330" charset="0"/>
                  <a:cs typeface="YDIYGO330" charset="0"/>
                </a:rPr>
                <a:t>Segment</a:t>
              </a:r>
              <a:r>
                <a:rPr lang="en-US" altLang="ko-KR" dirty="0" smtClean="0">
                  <a:solidFill>
                    <a:schemeClr val="bg1"/>
                  </a:solidFill>
                  <a:latin typeface="YDIYGO330" charset="0"/>
                  <a:ea typeface="YDIYGO330" charset="0"/>
                  <a:cs typeface="YDIYGO330" charset="0"/>
                </a:rPr>
                <a:t>2</a:t>
              </a:r>
              <a:endParaRPr lang="en-US" dirty="0" smtClean="0">
                <a:solidFill>
                  <a:schemeClr val="bg1"/>
                </a:solidFill>
                <a:latin typeface="YDIYGO330" charset="0"/>
                <a:ea typeface="YDIYGO330" charset="0"/>
                <a:cs typeface="YDIYGO330" charset="0"/>
              </a:endParaRP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128" y="1710036"/>
            <a:ext cx="4637895" cy="3685744"/>
          </a:xfrm>
          <a:prstGeom prst="rect">
            <a:avLst/>
          </a:prstGeom>
        </p:spPr>
      </p:pic>
      <p:sp>
        <p:nvSpPr>
          <p:cNvPr id="10" name="아래쪽 화살표 9"/>
          <p:cNvSpPr/>
          <p:nvPr/>
        </p:nvSpPr>
        <p:spPr>
          <a:xfrm>
            <a:off x="2096086" y="5008098"/>
            <a:ext cx="618979" cy="562708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3" name="아래쪽 화살표 22"/>
          <p:cNvSpPr/>
          <p:nvPr/>
        </p:nvSpPr>
        <p:spPr>
          <a:xfrm>
            <a:off x="5240674" y="5008098"/>
            <a:ext cx="618979" cy="562708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4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046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228726"/>
            <a:ext cx="11268636" cy="619986"/>
          </a:xfrm>
        </p:spPr>
        <p:txBody>
          <a:bodyPr/>
          <a:lstStyle/>
          <a:p>
            <a:r>
              <a:rPr lang="en-US" altLang="ko-KR" dirty="0" smtClean="0"/>
              <a:t>Sampling, Explore, Modify, Modeling, Assessment </a:t>
            </a:r>
            <a:r>
              <a:rPr lang="ko-KR" altLang="en-US" dirty="0" smtClean="0"/>
              <a:t>순으로 </a:t>
            </a:r>
            <a:r>
              <a:rPr lang="ko-KR" altLang="en-US" dirty="0" err="1" smtClean="0"/>
              <a:t>데이터마이닝</a:t>
            </a:r>
            <a:r>
              <a:rPr lang="ko-KR" altLang="en-US" dirty="0" smtClean="0"/>
              <a:t> 분석 진행</a:t>
            </a:r>
            <a:endParaRPr lang="en-US" altLang="ko-KR" dirty="0"/>
          </a:p>
          <a:p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2.3</a:t>
            </a:r>
            <a:r>
              <a:rPr lang="en-US" altLang="ko-KR" dirty="0"/>
              <a:t>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SEMMA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214080" y="3251808"/>
            <a:ext cx="5905608" cy="2900550"/>
            <a:chOff x="214080" y="3392488"/>
            <a:chExt cx="5905608" cy="2900550"/>
          </a:xfrm>
        </p:grpSpPr>
        <p:grpSp>
          <p:nvGrpSpPr>
            <p:cNvPr id="21" name="그룹 20"/>
            <p:cNvGrpSpPr/>
            <p:nvPr/>
          </p:nvGrpSpPr>
          <p:grpSpPr>
            <a:xfrm>
              <a:off x="231003" y="3392488"/>
              <a:ext cx="5870621" cy="2900550"/>
              <a:chOff x="231003" y="3392488"/>
              <a:chExt cx="5870621" cy="2900550"/>
            </a:xfrm>
          </p:grpSpPr>
          <p:sp>
            <p:nvSpPr>
              <p:cNvPr id="18" name="직사각형 17"/>
              <p:cNvSpPr/>
              <p:nvPr/>
            </p:nvSpPr>
            <p:spPr>
              <a:xfrm>
                <a:off x="231004" y="3392488"/>
                <a:ext cx="5870620" cy="290055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231003" y="3441146"/>
                <a:ext cx="58649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Model 1</a:t>
                </a:r>
                <a:r>
                  <a:rPr lang="ko-KR" altLang="en-US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 </a:t>
                </a:r>
                <a:r>
                  <a:rPr lang="en-US" altLang="ko-KR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–</a:t>
                </a:r>
                <a:r>
                  <a:rPr lang="ko-KR" altLang="en-US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 </a:t>
                </a:r>
                <a:r>
                  <a:rPr lang="en-US" altLang="ko-KR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SEMMA</a:t>
                </a:r>
                <a:endParaRPr lang="en-US" altLang="ko-KR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endParaRPr>
              </a:p>
            </p:txBody>
          </p:sp>
        </p:grp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4080" y="3889832"/>
              <a:ext cx="5905608" cy="2403206"/>
            </a:xfrm>
            <a:prstGeom prst="rect">
              <a:avLst/>
            </a:prstGeom>
          </p:spPr>
        </p:pic>
      </p:grpSp>
      <p:grpSp>
        <p:nvGrpSpPr>
          <p:cNvPr id="11" name="그룹 10"/>
          <p:cNvGrpSpPr/>
          <p:nvPr/>
        </p:nvGrpSpPr>
        <p:grpSpPr>
          <a:xfrm>
            <a:off x="6144019" y="3251808"/>
            <a:ext cx="6024972" cy="2900550"/>
            <a:chOff x="6144019" y="3392488"/>
            <a:chExt cx="6024972" cy="2900550"/>
          </a:xfrm>
        </p:grpSpPr>
        <p:grpSp>
          <p:nvGrpSpPr>
            <p:cNvPr id="22" name="그룹 21"/>
            <p:cNvGrpSpPr/>
            <p:nvPr/>
          </p:nvGrpSpPr>
          <p:grpSpPr>
            <a:xfrm>
              <a:off x="6144019" y="3392488"/>
              <a:ext cx="6024972" cy="2900550"/>
              <a:chOff x="186234" y="3392488"/>
              <a:chExt cx="6024972" cy="2900550"/>
            </a:xfrm>
          </p:grpSpPr>
          <p:sp>
            <p:nvSpPr>
              <p:cNvPr id="23" name="직사각형 22"/>
              <p:cNvSpPr/>
              <p:nvPr/>
            </p:nvSpPr>
            <p:spPr>
              <a:xfrm>
                <a:off x="247798" y="3392488"/>
                <a:ext cx="5963407" cy="290055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86234" y="3441146"/>
                <a:ext cx="60249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Model 2</a:t>
                </a:r>
                <a:r>
                  <a:rPr lang="ko-KR" altLang="en-US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 </a:t>
                </a:r>
                <a:r>
                  <a:rPr lang="en-US" altLang="ko-KR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–</a:t>
                </a:r>
                <a:r>
                  <a:rPr lang="ko-KR" altLang="en-US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 </a:t>
                </a:r>
                <a:r>
                  <a:rPr lang="en-US" altLang="ko-KR" dirty="0" smtClean="0"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rPr>
                  <a:t>SEMMA</a:t>
                </a:r>
                <a:endParaRPr lang="en-US" altLang="ko-KR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endParaRPr>
              </a:p>
            </p:txBody>
          </p:sp>
        </p:grp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67706" y="3884121"/>
              <a:ext cx="6001285" cy="2408917"/>
            </a:xfrm>
            <a:prstGeom prst="rect">
              <a:avLst/>
            </a:prstGeom>
          </p:spPr>
        </p:pic>
      </p:grpSp>
      <p:sp>
        <p:nvSpPr>
          <p:cNvPr id="13" name="내용 개체 틀 1"/>
          <p:cNvSpPr txBox="1">
            <a:spLocks/>
          </p:cNvSpPr>
          <p:nvPr/>
        </p:nvSpPr>
        <p:spPr>
          <a:xfrm>
            <a:off x="588402" y="2278187"/>
            <a:ext cx="11268636" cy="125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Model 1 : </a:t>
            </a:r>
            <a:r>
              <a:rPr lang="ko-KR" altLang="en-US" dirty="0" smtClean="0"/>
              <a:t>환자 중 유아의 비율이 높은 지역</a:t>
            </a:r>
            <a:r>
              <a:rPr lang="en-US" altLang="ko-KR" dirty="0" smtClean="0"/>
              <a:t>(Segment 1)</a:t>
            </a:r>
            <a:r>
              <a:rPr lang="ko-KR" altLang="en-US" dirty="0" smtClean="0"/>
              <a:t>에 대한 분석</a:t>
            </a:r>
            <a:endParaRPr lang="en-US" altLang="ko-KR" dirty="0" smtClean="0"/>
          </a:p>
          <a:p>
            <a:r>
              <a:rPr lang="en-US" altLang="ko-KR" dirty="0" smtClean="0"/>
              <a:t>Model 2 : </a:t>
            </a:r>
            <a:r>
              <a:rPr lang="ko-KR" altLang="en-US" dirty="0" smtClean="0"/>
              <a:t>환자 중 종사자의 비율이 높은 지역</a:t>
            </a:r>
            <a:r>
              <a:rPr lang="en-US" altLang="ko-KR" dirty="0" smtClean="0"/>
              <a:t>(Segment 2)</a:t>
            </a:r>
            <a:r>
              <a:rPr lang="ko-KR" altLang="en-US" dirty="0" smtClean="0"/>
              <a:t>에 대한 분석</a:t>
            </a:r>
            <a:endParaRPr lang="en-US" altLang="ko-KR" dirty="0" smtClean="0"/>
          </a:p>
        </p:txBody>
      </p:sp>
      <p:grpSp>
        <p:nvGrpSpPr>
          <p:cNvPr id="14" name="그룹 13"/>
          <p:cNvGrpSpPr/>
          <p:nvPr/>
        </p:nvGrpSpPr>
        <p:grpSpPr>
          <a:xfrm>
            <a:off x="497353" y="1832099"/>
            <a:ext cx="2557480" cy="421881"/>
            <a:chOff x="394726" y="1041850"/>
            <a:chExt cx="2557480" cy="421881"/>
          </a:xfrm>
        </p:grpSpPr>
        <p:sp>
          <p:nvSpPr>
            <p:cNvPr id="15" name="직사각형 1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분석 모델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26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25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Training, Validation, Score set </a:t>
            </a:r>
            <a:r>
              <a:rPr lang="ko-KR" altLang="en-US" dirty="0" smtClean="0"/>
              <a:t>구성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2.3</a:t>
            </a:r>
            <a:r>
              <a:rPr lang="en-US" altLang="ko-KR" dirty="0"/>
              <a:t>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Sampling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76319" y="862879"/>
            <a:ext cx="1680719" cy="73169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794" y="2220762"/>
            <a:ext cx="4543425" cy="3810000"/>
          </a:xfrm>
          <a:prstGeom prst="rect">
            <a:avLst/>
          </a:prstGeom>
        </p:spPr>
      </p:pic>
      <p:grpSp>
        <p:nvGrpSpPr>
          <p:cNvPr id="26" name="그룹 25"/>
          <p:cNvGrpSpPr/>
          <p:nvPr/>
        </p:nvGrpSpPr>
        <p:grpSpPr>
          <a:xfrm>
            <a:off x="1207558" y="2220762"/>
            <a:ext cx="3901769" cy="1171575"/>
            <a:chOff x="1041965" y="2104914"/>
            <a:chExt cx="3901769" cy="1171575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1965" y="2104914"/>
              <a:ext cx="723900" cy="1171575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1510482" y="2332042"/>
              <a:ext cx="34332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ctr"/>
              <a:r>
                <a:rPr lang="en-US" altLang="ko-KR" sz="16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: 2012-01-01 </a:t>
              </a:r>
              <a:r>
                <a:rPr lang="en-US" altLang="ko-KR" sz="1600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~ </a:t>
              </a:r>
              <a:r>
                <a:rPr lang="en-US" altLang="ko-KR" sz="16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2014-04-30</a:t>
              </a:r>
              <a:endPara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207558" y="3426347"/>
            <a:ext cx="3984251" cy="1143000"/>
            <a:chOff x="1297526" y="3961187"/>
            <a:chExt cx="3984251" cy="1143000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97526" y="3961187"/>
              <a:ext cx="838200" cy="114300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1848525" y="4337581"/>
              <a:ext cx="34332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ctr"/>
              <a:r>
                <a:rPr lang="en-US" altLang="ko-KR" sz="16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: 2014-05-01 </a:t>
              </a:r>
              <a:r>
                <a:rPr lang="en-US" altLang="ko-KR" sz="1600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~ </a:t>
              </a:r>
              <a:r>
                <a:rPr lang="en-US" altLang="ko-KR" sz="16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2014-08-31</a:t>
              </a:r>
              <a:endPara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1207558" y="4608380"/>
            <a:ext cx="3984251" cy="1143000"/>
            <a:chOff x="1010610" y="4689247"/>
            <a:chExt cx="3984251" cy="1143000"/>
          </a:xfrm>
        </p:grpSpPr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0610" y="4689247"/>
              <a:ext cx="800100" cy="114300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561609" y="5047239"/>
              <a:ext cx="34332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ctr"/>
              <a:r>
                <a:rPr lang="en-US" altLang="ko-KR" sz="16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: 2014-09-01 </a:t>
              </a:r>
              <a:r>
                <a:rPr lang="en-US" altLang="ko-KR" sz="1600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~ </a:t>
              </a:r>
              <a:r>
                <a:rPr lang="en-US" altLang="ko-KR" sz="16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2014-12-31</a:t>
              </a:r>
              <a:endPara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</p:grpSp>
      <p:sp>
        <p:nvSpPr>
          <p:cNvPr id="18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617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754995" y="5016309"/>
            <a:ext cx="5165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charset="2"/>
              <a:buChar char="ü"/>
            </a:pPr>
            <a:r>
              <a:rPr lang="ko-KR" altLang="en-US" sz="1600" dirty="0" smtClean="0">
                <a:latin typeface="YDIYGO320" charset="0"/>
                <a:ea typeface="YDIYGO320" charset="0"/>
                <a:cs typeface="YDIYGO320" charset="0"/>
              </a:rPr>
              <a:t>환자수는 인구수에 비례</a:t>
            </a:r>
            <a:endParaRPr lang="en-US" altLang="ko-KR" sz="1600" dirty="0" smtClean="0">
              <a:latin typeface="YDIYGO320" charset="0"/>
              <a:ea typeface="YDIYGO320" charset="0"/>
              <a:cs typeface="YDIYGO320" charset="0"/>
            </a:endParaRPr>
          </a:p>
          <a:p>
            <a:pPr algn="ctr"/>
            <a:endParaRPr lang="en-US" altLang="ko-KR" sz="1600" dirty="0" smtClean="0">
              <a:latin typeface="YDIYGO320" charset="0"/>
              <a:ea typeface="YDIYGO320" charset="0"/>
              <a:cs typeface="YDIYGO320" charset="0"/>
            </a:endParaRPr>
          </a:p>
          <a:p>
            <a:pPr marL="285750" indent="-285750" algn="ctr">
              <a:buFont typeface="Wingdings" charset="2"/>
              <a:buChar char="ü"/>
            </a:pPr>
            <a:r>
              <a:rPr lang="ko-KR" altLang="en-US" sz="1600" dirty="0" smtClean="0">
                <a:latin typeface="YDIYGO320" charset="0"/>
                <a:ea typeface="YDIYGO320" charset="0"/>
                <a:cs typeface="YDIYGO320" charset="0"/>
              </a:rPr>
              <a:t>지역의 인구수가 많으면 그 지역의 환자 수도 많음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Explore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2" name="내용 개체 틀 1"/>
          <p:cNvSpPr txBox="1">
            <a:spLocks/>
          </p:cNvSpPr>
          <p:nvPr/>
        </p:nvSpPr>
        <p:spPr>
          <a:xfrm>
            <a:off x="588402" y="1228725"/>
            <a:ext cx="11268636" cy="5114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지역별 인구수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</p:txBody>
      </p:sp>
      <p:graphicFrame>
        <p:nvGraphicFramePr>
          <p:cNvPr id="9" name="차트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8062626"/>
              </p:ext>
            </p:extLst>
          </p:nvPr>
        </p:nvGraphicFramePr>
        <p:xfrm>
          <a:off x="715975" y="1762802"/>
          <a:ext cx="5027083" cy="28419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차트 2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3597659"/>
              </p:ext>
            </p:extLst>
          </p:nvPr>
        </p:nvGraphicFramePr>
        <p:xfrm>
          <a:off x="6012837" y="1762802"/>
          <a:ext cx="5027084" cy="28490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112305" y="1774834"/>
            <a:ext cx="914376" cy="270556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900" dirty="0" smtClean="0">
                <a:latin typeface="YDIYGO320" charset="0"/>
                <a:ea typeface="YDIYGO320" charset="0"/>
                <a:cs typeface="YDIYGO320" charset="0"/>
              </a:rPr>
              <a:t>(</a:t>
            </a:r>
            <a:r>
              <a:rPr lang="ko-KR" altLang="en-US" sz="900" dirty="0" smtClean="0">
                <a:latin typeface="YDIYGO320" charset="0"/>
                <a:ea typeface="YDIYGO320" charset="0"/>
                <a:cs typeface="YDIYGO320" charset="0"/>
              </a:rPr>
              <a:t>단위 </a:t>
            </a:r>
            <a:r>
              <a:rPr lang="en-US" altLang="ko-KR" sz="900" dirty="0" smtClean="0">
                <a:latin typeface="YDIYGO320" charset="0"/>
                <a:ea typeface="YDIYGO320" charset="0"/>
                <a:cs typeface="YDIYGO320" charset="0"/>
              </a:rPr>
              <a:t>:</a:t>
            </a:r>
            <a:r>
              <a:rPr lang="ko-KR" altLang="en-US" sz="900" dirty="0" smtClean="0">
                <a:latin typeface="YDIYGO320" charset="0"/>
                <a:ea typeface="YDIYGO320" charset="0"/>
                <a:cs typeface="YDIYGO320" charset="0"/>
              </a:rPr>
              <a:t> 만명</a:t>
            </a:r>
            <a:r>
              <a:rPr lang="en-US" altLang="ko-KR" sz="900" dirty="0" smtClean="0">
                <a:latin typeface="YDIYGO320" charset="0"/>
                <a:ea typeface="YDIYGO320" charset="0"/>
                <a:cs typeface="YDIYGO320" charset="0"/>
              </a:rPr>
              <a:t>)</a:t>
            </a:r>
            <a:endParaRPr lang="en-US" sz="900" dirty="0"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11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92104" y="4831643"/>
            <a:ext cx="55930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place </a:t>
            </a:r>
            <a:r>
              <a:rPr lang="ko-KR" altLang="en-US" sz="28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변수 도입</a:t>
            </a:r>
            <a:endParaRPr lang="en-US" altLang="ko-KR" sz="2400" dirty="0">
              <a:solidFill>
                <a:srgbClr val="FD5555"/>
              </a:solidFill>
              <a:latin typeface="YDIYGO330" charset="0"/>
              <a:ea typeface="YDIYGO330" charset="0"/>
              <a:cs typeface="YDIYGO330" charset="0"/>
            </a:endParaRPr>
          </a:p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latin typeface="YDIYGO320" charset="0"/>
                <a:ea typeface="YDIYGO320" charset="0"/>
                <a:cs typeface="YDIYGO320" charset="0"/>
              </a:rPr>
              <a:t>대기 오염 및 날씨 외의 외부요인 통제</a:t>
            </a:r>
          </a:p>
          <a:p>
            <a:pPr marL="285750" indent="-285750" algn="ctr">
              <a:buFont typeface="Wingdings" charset="2"/>
              <a:buChar char="ü"/>
            </a:pPr>
            <a:r>
              <a:rPr lang="ko-KR" altLang="en-US" sz="1600" dirty="0" smtClean="0">
                <a:latin typeface="YDIYGO320" charset="0"/>
                <a:ea typeface="YDIYGO320" charset="0"/>
                <a:cs typeface="YDIYGO320" charset="0"/>
              </a:rPr>
              <a:t>지역에 따른 인구수 차이 보정</a:t>
            </a:r>
            <a:endParaRPr lang="ko-KR" altLang="en-US" sz="2400" dirty="0">
              <a:latin typeface="YDIYGO320" charset="0"/>
              <a:ea typeface="YDIYGO320" charset="0"/>
              <a:cs typeface="YDIYGO32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54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95181" y="3136613"/>
            <a:ext cx="5801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r>
              <a:rPr lang="en-US" altLang="ko-KR" sz="32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sz="32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분석 주제 이해 및 개요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4724400" y="6398686"/>
            <a:ext cx="2743200" cy="365125"/>
          </a:xfrm>
        </p:spPr>
        <p:txBody>
          <a:bodyPr/>
          <a:lstStyle/>
          <a:p>
            <a:pPr algn="ctr"/>
            <a:r>
              <a:rPr lang="en-US" altLang="ko-KR" dirty="0" smtClean="0"/>
              <a:t>- </a:t>
            </a:r>
            <a:fld id="{11788B96-AF44-4562-8E99-BC707AF3CBFB}" type="slidenum">
              <a:rPr lang="ko-KR" altLang="en-US" smtClean="0"/>
              <a:pPr algn="ctr"/>
              <a:t>3</a:t>
            </a:fld>
            <a:r>
              <a:rPr lang="ko-KR" altLang="en-US" dirty="0" smtClean="0"/>
              <a:t> 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76" y="6248376"/>
            <a:ext cx="2023633" cy="64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75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2.3</a:t>
            </a:r>
            <a:r>
              <a:rPr lang="en-US" altLang="ko-KR" dirty="0"/>
              <a:t>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Explore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2" name="내용 개체 틀 1"/>
          <p:cNvSpPr txBox="1">
            <a:spLocks/>
          </p:cNvSpPr>
          <p:nvPr/>
        </p:nvSpPr>
        <p:spPr>
          <a:xfrm>
            <a:off x="588402" y="1228725"/>
            <a:ext cx="11268636" cy="5114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환자수 추이</a:t>
            </a:r>
          </a:p>
          <a:p>
            <a:pPr lvl="1"/>
            <a:r>
              <a:rPr lang="ko-KR" altLang="en-US" dirty="0" smtClean="0"/>
              <a:t>계절별 추세를 보임</a:t>
            </a:r>
          </a:p>
          <a:p>
            <a:pPr lvl="2"/>
            <a:r>
              <a:rPr lang="ko-KR" altLang="en-US" dirty="0" smtClean="0"/>
              <a:t>겨울 → 봄 </a:t>
            </a:r>
            <a:r>
              <a:rPr lang="en-US" altLang="ko-KR" dirty="0" smtClean="0"/>
              <a:t>:</a:t>
            </a:r>
            <a:r>
              <a:rPr lang="ko-KR" altLang="en-US" dirty="0" smtClean="0"/>
              <a:t> 증가</a:t>
            </a:r>
            <a:r>
              <a:rPr lang="en-US" altLang="ko-KR" dirty="0" smtClean="0"/>
              <a:t>,</a:t>
            </a:r>
            <a:r>
              <a:rPr lang="ko-KR" altLang="en-US" dirty="0" smtClean="0"/>
              <a:t> 봄 </a:t>
            </a:r>
            <a:r>
              <a:rPr lang="ko-KR" altLang="en-US" dirty="0"/>
              <a:t>→ </a:t>
            </a:r>
            <a:r>
              <a:rPr lang="ko-KR" altLang="en-US" dirty="0" smtClean="0"/>
              <a:t>여름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감소</a:t>
            </a:r>
            <a:r>
              <a:rPr lang="en-US" altLang="ko-KR" dirty="0" smtClean="0"/>
              <a:t>,</a:t>
            </a:r>
            <a:r>
              <a:rPr lang="ko-KR" altLang="en-US" dirty="0" smtClean="0"/>
              <a:t> 여름 </a:t>
            </a:r>
            <a:r>
              <a:rPr lang="ko-KR" altLang="en-US" dirty="0"/>
              <a:t>→ </a:t>
            </a:r>
            <a:r>
              <a:rPr lang="ko-KR" altLang="en-US" dirty="0" smtClean="0"/>
              <a:t>가을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증가</a:t>
            </a:r>
            <a:r>
              <a:rPr lang="en-US" altLang="ko-KR" dirty="0" smtClean="0"/>
              <a:t>, </a:t>
            </a:r>
            <a:r>
              <a:rPr lang="ko-KR" altLang="en-US" dirty="0"/>
              <a:t>가을 </a:t>
            </a:r>
            <a:r>
              <a:rPr lang="ko-KR" altLang="en-US" dirty="0" smtClean="0"/>
              <a:t>→ 겨울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감소 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</p:txBody>
      </p:sp>
      <p:sp>
        <p:nvSpPr>
          <p:cNvPr id="15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2451510" y="2664349"/>
            <a:ext cx="7288981" cy="3588422"/>
            <a:chOff x="2221713" y="2379050"/>
            <a:chExt cx="7754197" cy="3817451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21713" y="2379050"/>
              <a:ext cx="7754197" cy="3817451"/>
            </a:xfrm>
            <a:prstGeom prst="rect">
              <a:avLst/>
            </a:prstGeom>
          </p:spPr>
        </p:pic>
        <p:sp>
          <p:nvSpPr>
            <p:cNvPr id="2" name="직사각형 1"/>
            <p:cNvSpPr/>
            <p:nvPr/>
          </p:nvSpPr>
          <p:spPr>
            <a:xfrm>
              <a:off x="2658794" y="2546252"/>
              <a:ext cx="821327" cy="3334043"/>
            </a:xfrm>
            <a:prstGeom prst="rect">
              <a:avLst/>
            </a:prstGeom>
            <a:solidFill>
              <a:srgbClr val="FD555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4401708" y="2546251"/>
              <a:ext cx="507917" cy="3334043"/>
            </a:xfrm>
            <a:prstGeom prst="rect">
              <a:avLst/>
            </a:prstGeom>
            <a:solidFill>
              <a:srgbClr val="FD555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361249" y="2546250"/>
              <a:ext cx="507917" cy="3334043"/>
            </a:xfrm>
            <a:prstGeom prst="rect">
              <a:avLst/>
            </a:prstGeom>
            <a:solidFill>
              <a:srgbClr val="FD555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7827016" y="2546250"/>
              <a:ext cx="515126" cy="3334043"/>
            </a:xfrm>
            <a:prstGeom prst="rect">
              <a:avLst/>
            </a:prstGeom>
            <a:solidFill>
              <a:srgbClr val="FD555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6867475" y="2546249"/>
              <a:ext cx="447726" cy="3334043"/>
            </a:xfrm>
            <a:prstGeom prst="rect">
              <a:avLst/>
            </a:prstGeom>
            <a:solidFill>
              <a:srgbClr val="FD555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471454" y="2546248"/>
              <a:ext cx="930254" cy="3334043"/>
            </a:xfrm>
            <a:prstGeom prst="rect">
              <a:avLst/>
            </a:prstGeom>
            <a:solidFill>
              <a:srgbClr val="4E85C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5854188" y="2546246"/>
              <a:ext cx="1013287" cy="3334043"/>
            </a:xfrm>
            <a:prstGeom prst="rect">
              <a:avLst/>
            </a:prstGeom>
            <a:solidFill>
              <a:srgbClr val="4E85C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898390" y="2546242"/>
              <a:ext cx="462859" cy="3334043"/>
            </a:xfrm>
            <a:prstGeom prst="rect">
              <a:avLst/>
            </a:prstGeom>
            <a:solidFill>
              <a:srgbClr val="4E85C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7315201" y="2546241"/>
              <a:ext cx="511815" cy="3334043"/>
            </a:xfrm>
            <a:prstGeom prst="rect">
              <a:avLst/>
            </a:prstGeom>
            <a:solidFill>
              <a:srgbClr val="4E85C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8342142" y="2546240"/>
              <a:ext cx="1153054" cy="3334043"/>
            </a:xfrm>
            <a:prstGeom prst="rect">
              <a:avLst/>
            </a:prstGeom>
            <a:solidFill>
              <a:srgbClr val="4E85C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081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6096000" y="1228725"/>
            <a:ext cx="5761038" cy="5114395"/>
          </a:xfrm>
        </p:spPr>
        <p:txBody>
          <a:bodyPr/>
          <a:lstStyle/>
          <a:p>
            <a:r>
              <a:rPr lang="ko-KR" altLang="en-US" dirty="0" smtClean="0"/>
              <a:t>최고 기온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max_temp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40</a:t>
            </a:r>
            <a:r>
              <a:rPr lang="ko-KR" altLang="en-US" dirty="0" smtClean="0"/>
              <a:t>도 가까이 되는 이상치 존재</a:t>
            </a:r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Explore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39" y="3225395"/>
            <a:ext cx="5533988" cy="2840930"/>
          </a:xfrm>
          <a:prstGeom prst="rect">
            <a:avLst/>
          </a:prstGeom>
        </p:spPr>
      </p:pic>
      <p:sp>
        <p:nvSpPr>
          <p:cNvPr id="12" name="내용 개체 틀 1"/>
          <p:cNvSpPr txBox="1">
            <a:spLocks/>
          </p:cNvSpPr>
          <p:nvPr/>
        </p:nvSpPr>
        <p:spPr>
          <a:xfrm>
            <a:off x="588402" y="1228725"/>
            <a:ext cx="5507598" cy="5114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요일</a:t>
            </a:r>
            <a:r>
              <a:rPr lang="en-US" altLang="ko-KR" dirty="0"/>
              <a:t>(weekday)</a:t>
            </a:r>
            <a:r>
              <a:rPr lang="ko-KR" altLang="en-US" dirty="0"/>
              <a:t>별 환자수</a:t>
            </a:r>
            <a:endParaRPr lang="en-US" altLang="ko-KR" dirty="0"/>
          </a:p>
          <a:p>
            <a:pPr lvl="1"/>
            <a:r>
              <a:rPr lang="ko-KR" altLang="en-US" dirty="0"/>
              <a:t>일요일</a:t>
            </a:r>
            <a:r>
              <a:rPr lang="en-US" altLang="ko-KR" dirty="0"/>
              <a:t>(1)</a:t>
            </a:r>
            <a:r>
              <a:rPr lang="ko-KR" altLang="en-US" dirty="0"/>
              <a:t> </a:t>
            </a:r>
            <a:r>
              <a:rPr lang="en-US" altLang="ko-KR" dirty="0"/>
              <a:t>:  </a:t>
            </a:r>
            <a:r>
              <a:rPr lang="ko-KR" altLang="en-US" dirty="0"/>
              <a:t>환자수 다수가 </a:t>
            </a:r>
            <a:r>
              <a:rPr lang="en-US" altLang="ko-KR" dirty="0" smtClean="0"/>
              <a:t>0</a:t>
            </a:r>
            <a:endParaRPr lang="en-US" altLang="ko-KR" dirty="0"/>
          </a:p>
          <a:p>
            <a:pPr lvl="2"/>
            <a:r>
              <a:rPr lang="ko-KR" altLang="en-US" dirty="0"/>
              <a:t>보통 일요일엔 병원이 열지 </a:t>
            </a:r>
            <a:r>
              <a:rPr lang="ko-KR" altLang="en-US" dirty="0" smtClean="0"/>
              <a:t>않음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월요일</a:t>
            </a:r>
            <a:r>
              <a:rPr lang="en-US" altLang="ko-KR" dirty="0" smtClean="0"/>
              <a:t>(2) : </a:t>
            </a:r>
            <a:r>
              <a:rPr lang="ko-KR" altLang="en-US" dirty="0" smtClean="0"/>
              <a:t>환자수가 제일 많음</a:t>
            </a:r>
            <a:endParaRPr lang="en-US" altLang="ko-KR" dirty="0"/>
          </a:p>
          <a:p>
            <a:pPr lvl="2"/>
            <a:r>
              <a:rPr lang="ko-KR" altLang="en-US" dirty="0" smtClean="0"/>
              <a:t>주말 병원의 휴무로 병원 방문 수 증가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16237"/>
            <a:ext cx="5975472" cy="2943928"/>
          </a:xfrm>
          <a:prstGeom prst="rect">
            <a:avLst/>
          </a:prstGeom>
        </p:spPr>
      </p:pic>
      <p:sp>
        <p:nvSpPr>
          <p:cNvPr id="10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541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avg_wind_direction</a:t>
            </a:r>
            <a:r>
              <a:rPr lang="en-US" altLang="ko-KR" dirty="0" smtClean="0"/>
              <a:t>,</a:t>
            </a:r>
            <a:r>
              <a:rPr lang="en-US" altLang="ko-KR" dirty="0"/>
              <a:t> </a:t>
            </a:r>
            <a:r>
              <a:rPr lang="en-US" altLang="ko-KR" dirty="0" err="1" smtClean="0"/>
              <a:t>max_wind_direction</a:t>
            </a:r>
            <a:r>
              <a:rPr lang="en-US" altLang="ko-KR" dirty="0" smtClean="0"/>
              <a:t>,</a:t>
            </a:r>
            <a:r>
              <a:rPr lang="en-US" altLang="ko-KR" dirty="0"/>
              <a:t> </a:t>
            </a:r>
            <a:r>
              <a:rPr lang="en-US" altLang="ko-KR" dirty="0" err="1" smtClean="0"/>
              <a:t>temp_max_wind_direction</a:t>
            </a:r>
            <a:endParaRPr lang="en-US" altLang="ko-KR" dirty="0" smtClean="0"/>
          </a:p>
          <a:p>
            <a:pPr lvl="1"/>
            <a:r>
              <a:rPr lang="en-US" altLang="ko-KR" dirty="0" smtClean="0">
                <a:solidFill>
                  <a:srgbClr val="FD5555"/>
                </a:solidFill>
              </a:rPr>
              <a:t>360</a:t>
            </a:r>
            <a:r>
              <a:rPr lang="ko-KR" altLang="en-US" dirty="0" smtClean="0">
                <a:solidFill>
                  <a:srgbClr val="FD5555"/>
                </a:solidFill>
              </a:rPr>
              <a:t>도</a:t>
            </a:r>
            <a:r>
              <a:rPr lang="en-US" altLang="ko-KR" dirty="0" smtClean="0">
                <a:solidFill>
                  <a:srgbClr val="FD5555"/>
                </a:solidFill>
              </a:rPr>
              <a:t>(0</a:t>
            </a:r>
            <a:r>
              <a:rPr lang="ko-KR" altLang="en-US" dirty="0" smtClean="0">
                <a:solidFill>
                  <a:srgbClr val="FD5555"/>
                </a:solidFill>
              </a:rPr>
              <a:t>도</a:t>
            </a:r>
            <a:r>
              <a:rPr lang="en-US" altLang="ko-KR" dirty="0" smtClean="0">
                <a:solidFill>
                  <a:srgbClr val="FD5555"/>
                </a:solidFill>
              </a:rPr>
              <a:t>)</a:t>
            </a:r>
            <a:r>
              <a:rPr lang="ko-KR" altLang="en-US" dirty="0" smtClean="0">
                <a:solidFill>
                  <a:srgbClr val="FD5555"/>
                </a:solidFill>
              </a:rPr>
              <a:t> 전후로 환자수 다수 분포</a:t>
            </a:r>
            <a:endParaRPr lang="en-US" altLang="ko-KR" dirty="0" smtClean="0">
              <a:solidFill>
                <a:srgbClr val="FD5555"/>
              </a:solidFill>
            </a:endParaRPr>
          </a:p>
          <a:p>
            <a:pPr lvl="1"/>
            <a:r>
              <a:rPr lang="ko-KR" altLang="en-US" dirty="0" smtClean="0">
                <a:solidFill>
                  <a:srgbClr val="FD5555"/>
                </a:solidFill>
              </a:rPr>
              <a:t>비선형 분포</a:t>
            </a:r>
            <a:endParaRPr lang="en-US" altLang="ko-KR" dirty="0" smtClean="0">
              <a:solidFill>
                <a:srgbClr val="FD5555"/>
              </a:solidFill>
            </a:endParaRPr>
          </a:p>
          <a:p>
            <a:pPr lvl="1"/>
            <a:r>
              <a:rPr lang="ko-KR" altLang="en-US" dirty="0" smtClean="0"/>
              <a:t>북서풍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겨울에 </a:t>
            </a:r>
            <a:r>
              <a:rPr lang="ko-KR" altLang="en-US" dirty="0"/>
              <a:t>부</a:t>
            </a:r>
            <a:r>
              <a:rPr lang="ko-KR" altLang="en-US" dirty="0" smtClean="0"/>
              <a:t>는 바람</a:t>
            </a:r>
            <a:r>
              <a:rPr lang="en-US" altLang="ko-KR" dirty="0" smtClean="0"/>
              <a:t>(315~360), </a:t>
            </a:r>
            <a:r>
              <a:rPr lang="ko-KR" altLang="en-US" dirty="0" smtClean="0"/>
              <a:t>남동풍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여름에 부는 바람</a:t>
            </a:r>
            <a:r>
              <a:rPr lang="en-US" altLang="ko-KR" dirty="0" smtClean="0"/>
              <a:t>(135~180)</a:t>
            </a:r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Explore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322" y="2873829"/>
            <a:ext cx="3403408" cy="334343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323" y="2873829"/>
            <a:ext cx="3403408" cy="3343436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807" y="2873829"/>
            <a:ext cx="3408406" cy="3343436"/>
          </a:xfrm>
          <a:prstGeom prst="rect">
            <a:avLst/>
          </a:prstGeom>
        </p:spPr>
      </p:pic>
      <p:sp>
        <p:nvSpPr>
          <p:cNvPr id="10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8732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301589"/>
            <a:ext cx="7113235" cy="5114395"/>
          </a:xfrm>
        </p:spPr>
        <p:txBody>
          <a:bodyPr>
            <a:normAutofit/>
          </a:bodyPr>
          <a:lstStyle/>
          <a:p>
            <a:r>
              <a:rPr lang="en-US" altLang="ko-KR" sz="2000" dirty="0" smtClean="0"/>
              <a:t>Lag time</a:t>
            </a:r>
          </a:p>
          <a:p>
            <a:pPr lvl="1"/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당일 측정되고 그 이후에 집계된 일별 평균값이기 때문에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,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 </a:t>
            </a:r>
            <a:b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</a:b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예측 모델을 만드는데 있어 해당 당일 데이터는 사용 불가</a:t>
            </a:r>
            <a:endParaRPr lang="en-US" altLang="ko-KR" sz="1800" dirty="0" smtClean="0">
              <a:latin typeface="YDIYGO320" charset="0"/>
              <a:ea typeface="YDIYGO320" charset="0"/>
              <a:cs typeface="YDIYGO320" charset="0"/>
            </a:endParaRPr>
          </a:p>
          <a:p>
            <a:pPr lvl="1"/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환자 수와의 상관계수 고려하여 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1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일 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~ 5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일 전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(Lag = 1~5)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의 </a:t>
            </a:r>
            <a:r>
              <a:rPr lang="ko-KR" altLang="en-US" sz="1800" dirty="0" err="1" smtClean="0">
                <a:latin typeface="YDIYGO320" charset="0"/>
                <a:ea typeface="YDIYGO320" charset="0"/>
                <a:cs typeface="YDIYGO320" charset="0"/>
              </a:rPr>
              <a:t>변수값을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 사용</a:t>
            </a:r>
            <a:endParaRPr lang="en-US" altLang="ko-KR" sz="1800" dirty="0" smtClean="0">
              <a:latin typeface="YDIYGO320" charset="0"/>
              <a:ea typeface="YDIYGO320" charset="0"/>
              <a:cs typeface="YDIYGO320" charset="0"/>
            </a:endParaRPr>
          </a:p>
          <a:p>
            <a:pPr lvl="1"/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가정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) 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통상적으로 질환에 걸린 징후가 발생하고 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5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일안에 병원을 찾아갈 것이다</a:t>
            </a:r>
            <a:endParaRPr lang="en-US" altLang="ko-KR" sz="1800" dirty="0" smtClean="0">
              <a:latin typeface="YDIYGO320" charset="0"/>
              <a:ea typeface="YDIYGO320" charset="0"/>
              <a:cs typeface="YDIYGO320" charset="0"/>
            </a:endParaRPr>
          </a:p>
          <a:p>
            <a:pPr lvl="1"/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1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일 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~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 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5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일 전 중 가장 상관관계가 높은 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Lag time</a:t>
            </a:r>
            <a:r>
              <a:rPr lang="ko-KR" altLang="en-US" sz="1800" dirty="0">
                <a:latin typeface="YDIYGO320" charset="0"/>
                <a:ea typeface="YDIYGO320" charset="0"/>
                <a:cs typeface="YDIYGO320" charset="0"/>
              </a:rPr>
              <a:t> 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사용</a:t>
            </a:r>
          </a:p>
          <a:p>
            <a:pPr lvl="1"/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모델별 </a:t>
            </a:r>
            <a:r>
              <a:rPr lang="en-US" altLang="ko-KR" sz="1800" dirty="0">
                <a:latin typeface="YDIYGO320" charset="0"/>
                <a:ea typeface="YDIYGO320" charset="0"/>
                <a:cs typeface="YDIYGO320" charset="0"/>
              </a:rPr>
              <a:t>L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ag time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이 다를 경우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,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 모델마다 다른 값 사용</a:t>
            </a:r>
            <a:endParaRPr lang="en-US" altLang="ko-KR" sz="1800" dirty="0" smtClean="0">
              <a:latin typeface="YDIYGO320" charset="0"/>
              <a:ea typeface="YDIYGO320" charset="0"/>
              <a:cs typeface="YDIYGO320" charset="0"/>
            </a:endParaRPr>
          </a:p>
          <a:p>
            <a:pPr lvl="1"/>
            <a:r>
              <a:rPr lang="ko-KR" altLang="en-US" sz="1800" dirty="0" err="1" smtClean="0">
                <a:latin typeface="YDIYGO320" charset="0"/>
                <a:ea typeface="YDIYGO320" charset="0"/>
                <a:cs typeface="YDIYGO320" charset="0"/>
              </a:rPr>
              <a:t>모델별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 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Lag time</a:t>
            </a:r>
            <a:r>
              <a:rPr lang="ko-KR" altLang="en-US" sz="1800" dirty="0" smtClean="0">
                <a:latin typeface="YDIYGO320" charset="0"/>
                <a:ea typeface="YDIYGO320" charset="0"/>
                <a:cs typeface="YDIYGO320" charset="0"/>
              </a:rPr>
              <a:t>이 다른 변수 </a:t>
            </a:r>
            <a:r>
              <a:rPr lang="en-US" altLang="ko-KR" sz="1800" dirty="0" smtClean="0">
                <a:latin typeface="YDIYGO320" charset="0"/>
                <a:ea typeface="YDIYGO320" charset="0"/>
                <a:cs typeface="YDIYGO320" charset="0"/>
              </a:rPr>
              <a:t>:</a:t>
            </a:r>
          </a:p>
          <a:p>
            <a:pPr lvl="2"/>
            <a:r>
              <a:rPr lang="en-US" altLang="ko-KR" sz="1600" dirty="0" smtClean="0">
                <a:latin typeface="YDIYGO320" charset="0"/>
                <a:ea typeface="YDIYGO320" charset="0"/>
                <a:cs typeface="YDIYGO320" charset="0"/>
              </a:rPr>
              <a:t>PM10, PM25</a:t>
            </a:r>
          </a:p>
          <a:p>
            <a:pPr lvl="2"/>
            <a:r>
              <a:rPr lang="en-US" altLang="ko-KR" sz="1600" dirty="0" smtClean="0">
                <a:latin typeface="YDIYGO320" charset="0"/>
                <a:ea typeface="YDIYGO320" charset="0"/>
                <a:cs typeface="YDIYGO320" charset="0"/>
              </a:rPr>
              <a:t>temp_max_wind_direction_2</a:t>
            </a:r>
          </a:p>
          <a:p>
            <a:pPr lvl="2"/>
            <a:r>
              <a:rPr lang="en-US" altLang="ko-KR" sz="1600" dirty="0" err="1" smtClean="0">
                <a:latin typeface="YDIYGO320" charset="0"/>
                <a:ea typeface="YDIYGO320" charset="0"/>
                <a:cs typeface="YDIYGO320" charset="0"/>
              </a:rPr>
              <a:t>avg_temp</a:t>
            </a:r>
            <a:r>
              <a:rPr lang="en-US" altLang="ko-KR" sz="1600" dirty="0" smtClean="0">
                <a:latin typeface="YDIYGO320" charset="0"/>
                <a:ea typeface="YDIYGO320" charset="0"/>
                <a:cs typeface="YDIYGO320" charset="0"/>
              </a:rPr>
              <a:t>, </a:t>
            </a:r>
            <a:r>
              <a:rPr lang="en-US" altLang="ko-KR" sz="1600" dirty="0" err="1" smtClean="0">
                <a:latin typeface="YDIYGO320" charset="0"/>
                <a:ea typeface="YDIYGO320" charset="0"/>
                <a:cs typeface="YDIYGO320" charset="0"/>
              </a:rPr>
              <a:t>min_temp</a:t>
            </a:r>
            <a:r>
              <a:rPr lang="en-US" altLang="ko-KR" sz="1600" dirty="0" smtClean="0">
                <a:latin typeface="YDIYGO320" charset="0"/>
                <a:ea typeface="YDIYGO320" charset="0"/>
                <a:cs typeface="YDIYGO320" charset="0"/>
              </a:rPr>
              <a:t>, </a:t>
            </a:r>
            <a:r>
              <a:rPr lang="en-US" altLang="ko-KR" sz="1600" dirty="0" err="1" smtClean="0">
                <a:latin typeface="YDIYGO320" charset="0"/>
                <a:ea typeface="YDIYGO320" charset="0"/>
                <a:cs typeface="YDIYGO320" charset="0"/>
              </a:rPr>
              <a:t>range_temp</a:t>
            </a:r>
            <a:r>
              <a:rPr lang="en-US" altLang="ko-KR" sz="1600" dirty="0" smtClean="0">
                <a:latin typeface="YDIYGO320" charset="0"/>
                <a:ea typeface="YDIYGO320" charset="0"/>
                <a:cs typeface="YDIYGO320" charset="0"/>
              </a:rPr>
              <a:t>, </a:t>
            </a:r>
            <a:r>
              <a:rPr lang="en-US" altLang="ko-KR" sz="1600" dirty="0" err="1" smtClean="0">
                <a:latin typeface="YDIYGO320" charset="0"/>
                <a:ea typeface="YDIYGO320" charset="0"/>
                <a:cs typeface="YDIYGO320" charset="0"/>
              </a:rPr>
              <a:t>range_humi</a:t>
            </a:r>
            <a:endParaRPr lang="ko-KR" altLang="en-US" sz="1600" dirty="0" smtClean="0">
              <a:latin typeface="YDIYGO320" charset="0"/>
              <a:ea typeface="YDIYGO320" charset="0"/>
              <a:cs typeface="YDIYGO320" charset="0"/>
            </a:endParaRPr>
          </a:p>
          <a:p>
            <a:pPr lvl="1"/>
            <a:endParaRPr lang="ko-KR" altLang="en-US" sz="1800" dirty="0" smtClean="0">
              <a:latin typeface="YDIYGO320" charset="0"/>
              <a:ea typeface="YDIYGO320" charset="0"/>
              <a:cs typeface="YDIYGO320" charset="0"/>
            </a:endParaRPr>
          </a:p>
          <a:p>
            <a:pPr lvl="1"/>
            <a:endParaRPr lang="en-US" altLang="ko-KR" sz="1800" dirty="0" smtClean="0">
              <a:latin typeface="YDIYGO320" charset="0"/>
              <a:ea typeface="YDIYGO320" charset="0"/>
              <a:cs typeface="YDIYGO320" charset="0"/>
            </a:endParaRPr>
          </a:p>
          <a:p>
            <a:pPr lvl="1"/>
            <a:endParaRPr lang="en-US" altLang="ko-KR" sz="1800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Explore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929551" y="1277924"/>
          <a:ext cx="4005267" cy="49658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89499"/>
                <a:gridCol w="805850"/>
                <a:gridCol w="709918"/>
              </a:tblGrid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u="none" strike="noStrike" dirty="0"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변수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Model 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Model 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O3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CO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SO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PM10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PM25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Avg_wind_speed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max_wind_speed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temp_max_wind_speed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avg_wind_direction_2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max_wind_direction_2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temp_max_wind_direction_2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avg_temp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min_temp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max_temp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range_temp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avg_humi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min_humi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max_humi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range_humi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77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  <a:latin typeface="-윤고딕330" panose="02030504000101010101" pitchFamily="18" charset="-127"/>
                        </a:rPr>
                        <a:t>precipi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-윤고딕330" panose="02030504000101010101" pitchFamily="18" charset="-127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362" marR="12362" marT="12362" marB="0" anchor="b"/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8239062" y="968769"/>
            <a:ext cx="35269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rgbClr val="000000"/>
                </a:solidFill>
                <a:latin typeface="YDIYGO320" charset="0"/>
                <a:ea typeface="YDIYGO320" charset="0"/>
                <a:cs typeface="YDIYGO320" charset="0"/>
              </a:rPr>
              <a:t>&lt;</a:t>
            </a:r>
            <a:r>
              <a:rPr lang="ko-KR" altLang="en-US" sz="1400" b="1" dirty="0" smtClean="0">
                <a:solidFill>
                  <a:srgbClr val="000000"/>
                </a:solidFill>
                <a:latin typeface="YDIYGO320" charset="0"/>
                <a:ea typeface="YDIYGO320" charset="0"/>
                <a:cs typeface="YDIYGO320" charset="0"/>
              </a:rPr>
              <a:t>변수별 환자수와 상관계수가 높은 </a:t>
            </a:r>
            <a:r>
              <a:rPr lang="en-US" altLang="ko-KR" sz="1400" b="1" dirty="0">
                <a:solidFill>
                  <a:srgbClr val="000000"/>
                </a:solidFill>
                <a:latin typeface="YDIYGO320" charset="0"/>
                <a:ea typeface="YDIYGO320" charset="0"/>
                <a:cs typeface="YDIYGO320" charset="0"/>
              </a:rPr>
              <a:t>lag </a:t>
            </a:r>
            <a:r>
              <a:rPr lang="en-US" altLang="ko-KR" sz="1400" b="1" dirty="0" smtClean="0">
                <a:solidFill>
                  <a:srgbClr val="000000"/>
                </a:solidFill>
                <a:latin typeface="YDIYGO320" charset="0"/>
                <a:ea typeface="YDIYGO320" charset="0"/>
                <a:cs typeface="YDIYGO320" charset="0"/>
              </a:rPr>
              <a:t>time&gt;</a:t>
            </a:r>
            <a:endParaRPr lang="ko-KR" altLang="en-US" sz="1400" b="1" dirty="0">
              <a:solidFill>
                <a:srgbClr val="000000"/>
              </a:solidFill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9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95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Lag time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</a:t>
            </a:r>
            <a:r>
              <a:rPr lang="ko-KR" altLang="en-US" dirty="0" smtClean="0"/>
              <a:t> </a:t>
            </a:r>
            <a:r>
              <a:rPr lang="en-US" altLang="ko-KR" dirty="0" smtClean="0"/>
              <a:t>Model 1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Explore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rcRect r="47280"/>
          <a:stretch/>
        </p:blipFill>
        <p:spPr>
          <a:xfrm>
            <a:off x="850879" y="1835158"/>
            <a:ext cx="10490241" cy="2052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850879" y="4034076"/>
            <a:ext cx="10230975" cy="2052000"/>
            <a:chOff x="850879" y="4192171"/>
            <a:chExt cx="10230975" cy="2052000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2"/>
            <a:srcRect l="52758"/>
            <a:stretch/>
          </p:blipFill>
          <p:spPr>
            <a:xfrm>
              <a:off x="1681646" y="4192171"/>
              <a:ext cx="9400208" cy="2052000"/>
            </a:xfrm>
            <a:prstGeom prst="rect">
              <a:avLst/>
            </a:prstGeom>
          </p:spPr>
        </p:pic>
        <p:pic>
          <p:nvPicPr>
            <p:cNvPr id="12" name="그림 13"/>
            <p:cNvPicPr>
              <a:picLocks noChangeAspect="1"/>
            </p:cNvPicPr>
            <p:nvPr/>
          </p:nvPicPr>
          <p:blipFill rotWithShape="1">
            <a:blip r:embed="rId2"/>
            <a:srcRect l="1" r="95731"/>
            <a:stretch/>
          </p:blipFill>
          <p:spPr>
            <a:xfrm>
              <a:off x="850879" y="4192171"/>
              <a:ext cx="849335" cy="2052000"/>
            </a:xfrm>
            <a:prstGeom prst="rect">
              <a:avLst/>
            </a:prstGeom>
          </p:spPr>
        </p:pic>
      </p:grpSp>
      <p:sp>
        <p:nvSpPr>
          <p:cNvPr id="11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9602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Lag time – Model 2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Explore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rcRect r="46695"/>
          <a:stretch/>
        </p:blipFill>
        <p:spPr>
          <a:xfrm>
            <a:off x="848955" y="1824537"/>
            <a:ext cx="10494089" cy="2052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848955" y="4041227"/>
            <a:ext cx="10020300" cy="2059928"/>
            <a:chOff x="672128" y="4211192"/>
            <a:chExt cx="10020300" cy="2059928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2"/>
            <a:srcRect l="53305"/>
            <a:stretch/>
          </p:blipFill>
          <p:spPr>
            <a:xfrm>
              <a:off x="1499573" y="4219120"/>
              <a:ext cx="9192855" cy="2052000"/>
            </a:xfrm>
            <a:prstGeom prst="rect">
              <a:avLst/>
            </a:prstGeom>
          </p:spPr>
        </p:pic>
        <p:pic>
          <p:nvPicPr>
            <p:cNvPr id="10" name="그림 13"/>
            <p:cNvPicPr>
              <a:picLocks noChangeAspect="1"/>
            </p:cNvPicPr>
            <p:nvPr/>
          </p:nvPicPr>
          <p:blipFill rotWithShape="1">
            <a:blip r:embed="rId2"/>
            <a:srcRect r="95797"/>
            <a:stretch/>
          </p:blipFill>
          <p:spPr>
            <a:xfrm>
              <a:off x="672128" y="4211192"/>
              <a:ext cx="827445" cy="2052000"/>
            </a:xfrm>
            <a:prstGeom prst="rect">
              <a:avLst/>
            </a:prstGeom>
          </p:spPr>
        </p:pic>
      </p:grpSp>
      <p:sp>
        <p:nvSpPr>
          <p:cNvPr id="11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638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228725"/>
            <a:ext cx="5507598" cy="5114395"/>
          </a:xfrm>
        </p:spPr>
        <p:txBody>
          <a:bodyPr/>
          <a:lstStyle/>
          <a:p>
            <a:r>
              <a:rPr lang="ko-KR" altLang="en-US" dirty="0" smtClean="0"/>
              <a:t>환자수</a:t>
            </a:r>
            <a:r>
              <a:rPr lang="en-US" altLang="ko-KR" dirty="0" smtClean="0"/>
              <a:t>=0 </a:t>
            </a:r>
            <a:r>
              <a:rPr lang="ko-KR" altLang="en-US" dirty="0" smtClean="0"/>
              <a:t>인 날 제거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외부적인 요인</a:t>
            </a:r>
            <a:r>
              <a:rPr lang="en-US" altLang="ko-KR" dirty="0" smtClean="0"/>
              <a:t>(</a:t>
            </a:r>
            <a:r>
              <a:rPr lang="ko-KR" altLang="en-US" dirty="0" smtClean="0"/>
              <a:t>일요일</a:t>
            </a:r>
            <a:r>
              <a:rPr lang="en-US" altLang="ko-KR" dirty="0"/>
              <a:t>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공휴일</a:t>
            </a:r>
            <a:r>
              <a:rPr lang="en-US" altLang="ko-KR" dirty="0" smtClean="0"/>
              <a:t>)</a:t>
            </a:r>
            <a:r>
              <a:rPr lang="ko-KR" altLang="en-US" dirty="0" smtClean="0"/>
              <a:t>로 인한 병원 휴무로 인해 환자가 </a:t>
            </a:r>
            <a:r>
              <a:rPr lang="en-US" altLang="ko-KR" dirty="0" smtClean="0"/>
              <a:t>X</a:t>
            </a:r>
          </a:p>
          <a:p>
            <a:pPr lvl="1"/>
            <a:r>
              <a:rPr lang="ko-KR" altLang="en-US" dirty="0" smtClean="0"/>
              <a:t>일요일 제거</a:t>
            </a:r>
            <a:endParaRPr lang="en-US" altLang="ko-KR" dirty="0"/>
          </a:p>
          <a:p>
            <a:pPr lvl="2"/>
            <a:r>
              <a:rPr lang="en-US" altLang="ko-KR" dirty="0"/>
              <a:t>w</a:t>
            </a:r>
            <a:r>
              <a:rPr lang="en-US" altLang="ko-KR" dirty="0" smtClean="0"/>
              <a:t>eekday = 1</a:t>
            </a:r>
          </a:p>
          <a:p>
            <a:pPr lvl="1"/>
            <a:r>
              <a:rPr lang="ko-KR" altLang="en-US" dirty="0" smtClean="0"/>
              <a:t>환자수 </a:t>
            </a:r>
            <a:r>
              <a:rPr lang="en-US" altLang="ko-KR" dirty="0" smtClean="0"/>
              <a:t>= 0</a:t>
            </a:r>
            <a:r>
              <a:rPr lang="ko-KR" altLang="en-US" dirty="0" smtClean="0"/>
              <a:t>인 날 제거</a:t>
            </a:r>
            <a:endParaRPr lang="en-US" altLang="ko-KR" dirty="0"/>
          </a:p>
          <a:p>
            <a:pPr lvl="2"/>
            <a:r>
              <a:rPr lang="en-US" altLang="ko-KR" dirty="0" smtClean="0"/>
              <a:t>2012-01-23 : </a:t>
            </a:r>
            <a:r>
              <a:rPr lang="ko-KR" altLang="en-US" dirty="0" smtClean="0"/>
              <a:t>설날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2012-10-01 : </a:t>
            </a:r>
            <a:r>
              <a:rPr lang="ko-KR" altLang="en-US" dirty="0" smtClean="0"/>
              <a:t>추석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2012-12-25 : </a:t>
            </a:r>
            <a:r>
              <a:rPr lang="ko-KR" altLang="en-US" dirty="0" smtClean="0"/>
              <a:t>크리스마스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2013-01-01 : </a:t>
            </a:r>
            <a:r>
              <a:rPr lang="ko-KR" altLang="en-US" dirty="0" smtClean="0"/>
              <a:t>신정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2013-02-11 : </a:t>
            </a:r>
            <a:r>
              <a:rPr lang="ko-KR" altLang="en-US" dirty="0" smtClean="0"/>
              <a:t>설날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2013-08-15 : </a:t>
            </a:r>
            <a:r>
              <a:rPr lang="ko-KR" altLang="en-US" dirty="0" smtClean="0"/>
              <a:t>광복절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2013-09-19 : </a:t>
            </a:r>
            <a:r>
              <a:rPr lang="ko-KR" altLang="en-US" dirty="0" smtClean="0"/>
              <a:t>추석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2014-01-31 : </a:t>
            </a:r>
            <a:r>
              <a:rPr lang="ko-KR" altLang="en-US" dirty="0" smtClean="0"/>
              <a:t>설날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Modify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7" name="내용 개체 틀 1"/>
          <p:cNvSpPr txBox="1">
            <a:spLocks/>
          </p:cNvSpPr>
          <p:nvPr/>
        </p:nvSpPr>
        <p:spPr>
          <a:xfrm>
            <a:off x="6096000" y="1220797"/>
            <a:ext cx="5507598" cy="5114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최대 기온 이상치 제거</a:t>
            </a:r>
            <a:endParaRPr lang="en-US" altLang="ko-KR" dirty="0" smtClean="0"/>
          </a:p>
          <a:p>
            <a:pPr lvl="1"/>
            <a:r>
              <a:rPr lang="en-US" altLang="ko-KR" dirty="0" err="1"/>
              <a:t>m</a:t>
            </a:r>
            <a:r>
              <a:rPr lang="en-US" altLang="ko-KR" dirty="0" err="1" smtClean="0"/>
              <a:t>ax_temp</a:t>
            </a:r>
            <a:r>
              <a:rPr lang="en-US" altLang="ko-KR" dirty="0" smtClean="0"/>
              <a:t> &gt; 40 </a:t>
            </a:r>
            <a:r>
              <a:rPr lang="ko-KR" altLang="en-US" dirty="0" smtClean="0"/>
              <a:t>제거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1" y="2727753"/>
            <a:ext cx="5427209" cy="2667880"/>
          </a:xfrm>
          <a:prstGeom prst="rect">
            <a:avLst/>
          </a:prstGeom>
        </p:spPr>
      </p:pic>
      <p:sp>
        <p:nvSpPr>
          <p:cNvPr id="10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453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내용 개체 틀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 smtClean="0"/>
                  <a:t>avg_wind_direction</a:t>
                </a:r>
                <a:r>
                  <a:rPr lang="en-US" altLang="ko-KR" dirty="0"/>
                  <a:t>, </a:t>
                </a:r>
                <a:r>
                  <a:rPr lang="en-US" altLang="ko-KR" dirty="0" err="1"/>
                  <a:t>max_wind_direction</a:t>
                </a:r>
                <a:r>
                  <a:rPr lang="en-US" altLang="ko-KR" dirty="0"/>
                  <a:t>, </a:t>
                </a:r>
                <a:r>
                  <a:rPr lang="en-US" altLang="ko-KR" dirty="0" err="1" smtClean="0"/>
                  <a:t>temp_max_wind_direction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변환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환자수와의 상관계수 비교</a:t>
                </a:r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lvl="1"/>
                <a:endParaRPr lang="en-US" altLang="ko-KR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US" altLang="ko-KR" dirty="0" smtClean="0"/>
                  <a:t>²</a:t>
                </a:r>
                <a:r>
                  <a:rPr lang="ko-KR" altLang="en-US" dirty="0" smtClean="0"/>
                  <a:t>변환 실시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</p:txBody>
          </p:sp>
        </mc:Choice>
        <mc:Fallback xmlns="">
          <p:sp>
            <p:nvSpPr>
              <p:cNvPr id="2" name="내용 개체 틀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379" t="-1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Modify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944" y="1994479"/>
            <a:ext cx="9857194" cy="1121711"/>
          </a:xfrm>
          <a:prstGeom prst="rect">
            <a:avLst/>
          </a:prstGeom>
        </p:spPr>
      </p:pic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838200" y="3452654"/>
          <a:ext cx="10515600" cy="1097280"/>
        </p:xfrm>
        <a:graphic>
          <a:graphicData uri="http://schemas.openxmlformats.org/drawingml/2006/table">
            <a:tbl>
              <a:tblPr/>
              <a:tblGrid>
                <a:gridCol w="10515600"/>
              </a:tblGrid>
              <a:tr h="0">
                <a:tc>
                  <a:txBody>
                    <a:bodyPr/>
                    <a:lstStyle/>
                    <a:p>
                      <a:endParaRPr lang="ko-KR" altLang="en-US" dirty="0"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ko-KR" altLang="en-US" dirty="0"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fontAlgn="t"/>
                      <a:endParaRPr lang="ko-KR" altLang="en-US" dirty="0"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928353" y="3609249"/>
            <a:ext cx="10953627" cy="2702093"/>
            <a:chOff x="838200" y="3596370"/>
            <a:chExt cx="10953627" cy="2702093"/>
          </a:xfrm>
        </p:grpSpPr>
        <p:pic>
          <p:nvPicPr>
            <p:cNvPr id="4104" name="Picture 8" descr="img1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3596370"/>
              <a:ext cx="3602790" cy="27020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7" name="Picture 11" descr="img7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9037" y="3596370"/>
              <a:ext cx="3602790" cy="27020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6" name="Picture 10" descr="img4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13619" y="3596370"/>
              <a:ext cx="3602790" cy="27020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838200" y="3596370"/>
              <a:ext cx="10953627" cy="27020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-윤고딕330" panose="02030504000101010101" pitchFamily="18" charset="-127"/>
              </a:endParaRPr>
            </a:p>
          </p:txBody>
        </p:sp>
      </p:grpSp>
      <p:sp>
        <p:nvSpPr>
          <p:cNvPr id="14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689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73246" y="1228725"/>
            <a:ext cx="3120726" cy="5114395"/>
          </a:xfrm>
        </p:spPr>
        <p:txBody>
          <a:bodyPr/>
          <a:lstStyle/>
          <a:p>
            <a:r>
              <a:rPr lang="ko-KR" altLang="en-US" dirty="0" smtClean="0"/>
              <a:t>변수 표준화</a:t>
            </a:r>
            <a:r>
              <a:rPr lang="en-US" altLang="ko-KR" dirty="0" smtClean="0"/>
              <a:t>(Standardization)</a:t>
            </a:r>
          </a:p>
          <a:p>
            <a:pPr lvl="1"/>
            <a:r>
              <a:rPr lang="ko-KR" altLang="en-US" dirty="0" smtClean="0"/>
              <a:t>회귀분석의 계수 비교를 위해 표준화 실시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Modify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85" y="3408366"/>
            <a:ext cx="3755438" cy="2125720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3770701"/>
              </p:ext>
            </p:extLst>
          </p:nvPr>
        </p:nvGraphicFramePr>
        <p:xfrm>
          <a:off x="8178083" y="1606517"/>
          <a:ext cx="3773518" cy="435693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87358"/>
                <a:gridCol w="2448088"/>
                <a:gridCol w="738072"/>
              </a:tblGrid>
              <a:tr h="15727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번호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유형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date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ID</a:t>
                      </a:r>
                      <a:endParaRPr 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Nominal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Nominal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PAT_TOT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NO_lag4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O3_lag4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CO_lag4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8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SO_lag1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PM10_lag1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PM25_lag1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avg_wind_speed_lag4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max_wind_speed_lag5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13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temp_max_wind_speed_lag5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14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avg_wind_direction_2_lag2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15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max_wind_direction_2_lag2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16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temp_max_wind_direction_2_lag5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17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avg_temp_lag5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18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min_temp_lag4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19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max_temp_lag4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20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range_temp_lag2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avg_humi_lag1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min_humi_lag3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23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max_humi_lag2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24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range_humi_lag3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  <a:tr h="1677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precipi_lag5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85" marR="10485" marT="10485" marB="0" anchor="ctr"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321143"/>
              </p:ext>
            </p:extLst>
          </p:nvPr>
        </p:nvGraphicFramePr>
        <p:xfrm>
          <a:off x="4214803" y="1607167"/>
          <a:ext cx="3776400" cy="435133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600887"/>
                <a:gridCol w="2440926"/>
                <a:gridCol w="734587"/>
              </a:tblGrid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번호</a:t>
                      </a:r>
                      <a:endParaRPr lang="ko-KR" altLang="en-US" sz="10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ko-KR" altLang="en-US" sz="10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유형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date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ID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Nominal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Nominal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PAT_TOT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NO_lag4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O3_lag4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CO_lag4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SO_lag4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PM10_lag2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PM25_lag2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avg_wind_speed_lag4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max_wind_speed_lag5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temp_max_wind_speed_lag5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avg_wind_direction_2_lag2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max_wind_direction_2_lag2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temp_max_wind_direction_2_lag2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avg_temp_lag5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min_temp_lag5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max_temp_lag4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range_temp_lag5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avg_humi_lag1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min_humi_lag5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max_humi_lag2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range_humi_lag4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  <a:tr h="16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precipi_lag5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Numeric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0460" marR="10460" marT="10460" marB="0" anchor="ctr"/>
                </a:tc>
              </a:tr>
            </a:tbl>
          </a:graphicData>
        </a:graphic>
      </p:graphicFrame>
      <p:sp>
        <p:nvSpPr>
          <p:cNvPr id="13" name="내용 개체 틀 1"/>
          <p:cNvSpPr txBox="1">
            <a:spLocks/>
          </p:cNvSpPr>
          <p:nvPr/>
        </p:nvSpPr>
        <p:spPr>
          <a:xfrm>
            <a:off x="4150408" y="823978"/>
            <a:ext cx="2466431" cy="40689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최종 모델링 변수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  <p:sp>
        <p:nvSpPr>
          <p:cNvPr id="14" name="TextBox 13"/>
          <p:cNvSpPr txBox="1"/>
          <p:nvPr/>
        </p:nvSpPr>
        <p:spPr>
          <a:xfrm>
            <a:off x="5490211" y="1262128"/>
            <a:ext cx="10378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YDIYGO320" charset="0"/>
                <a:ea typeface="YDIYGO320" charset="0"/>
                <a:cs typeface="YDIYGO320" charset="0"/>
              </a:rPr>
              <a:t>&lt; Model1 &gt;</a:t>
            </a:r>
            <a:endParaRPr lang="en-US" sz="1400" dirty="0"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442887" y="1262128"/>
            <a:ext cx="10378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YDIYGO320" charset="0"/>
                <a:ea typeface="YDIYGO320" charset="0"/>
                <a:cs typeface="YDIYGO320" charset="0"/>
              </a:rPr>
              <a:t>&lt; Model2 &gt;</a:t>
            </a:r>
            <a:endParaRPr lang="en-US" sz="1400" dirty="0"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16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7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279" y="2627316"/>
            <a:ext cx="184785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36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회귀분석</a:t>
            </a:r>
            <a:endParaRPr lang="en-US" altLang="ko-KR" dirty="0"/>
          </a:p>
          <a:p>
            <a:pPr lvl="1"/>
            <a:r>
              <a:rPr lang="ko-KR" altLang="en-US" dirty="0"/>
              <a:t>지역별 일별 해당 </a:t>
            </a:r>
            <a:r>
              <a:rPr lang="ko-KR" altLang="en-US" dirty="0" err="1"/>
              <a:t>입력값에</a:t>
            </a:r>
            <a:r>
              <a:rPr lang="ko-KR" altLang="en-US" dirty="0"/>
              <a:t> </a:t>
            </a:r>
            <a:r>
              <a:rPr lang="en-US" altLang="ko-KR" dirty="0"/>
              <a:t>1:1 </a:t>
            </a:r>
            <a:r>
              <a:rPr lang="ko-KR" altLang="en-US" dirty="0"/>
              <a:t>매칭되는 </a:t>
            </a:r>
            <a:r>
              <a:rPr lang="ko-KR" altLang="en-US" dirty="0" err="1"/>
              <a:t>예측값을</a:t>
            </a:r>
            <a:r>
              <a:rPr lang="ko-KR" altLang="en-US" dirty="0"/>
              <a:t> 산출하기 위해서는 회귀분석 모델 선택</a:t>
            </a:r>
            <a:endParaRPr lang="en-US" altLang="ko-KR" dirty="0"/>
          </a:p>
          <a:p>
            <a:pPr lvl="1"/>
            <a:r>
              <a:rPr lang="en-US" altLang="ko-KR" dirty="0"/>
              <a:t>Simple</a:t>
            </a:r>
            <a:r>
              <a:rPr lang="ko-KR" altLang="en-US" dirty="0"/>
              <a:t>한 모델을 위해 교호작용 고려 </a:t>
            </a:r>
            <a:r>
              <a:rPr lang="en-US" altLang="ko-KR" dirty="0"/>
              <a:t>X</a:t>
            </a:r>
          </a:p>
          <a:p>
            <a:r>
              <a:rPr lang="ko-KR" altLang="en-US" dirty="0"/>
              <a:t>고려한 회귀분석 </a:t>
            </a:r>
            <a:r>
              <a:rPr lang="en-US" altLang="ko-KR" dirty="0"/>
              <a:t>Algorithm</a:t>
            </a:r>
          </a:p>
          <a:p>
            <a:pPr lvl="1"/>
            <a:r>
              <a:rPr lang="ko-KR" altLang="en-US" dirty="0"/>
              <a:t>회귀분석 </a:t>
            </a:r>
            <a:r>
              <a:rPr lang="en-US" altLang="ko-KR" dirty="0"/>
              <a:t>: </a:t>
            </a:r>
            <a:r>
              <a:rPr lang="ko-KR" altLang="en-US" dirty="0"/>
              <a:t>제일 기본적인 방법</a:t>
            </a:r>
            <a:r>
              <a:rPr lang="en-US" altLang="ko-KR" dirty="0"/>
              <a:t>, </a:t>
            </a:r>
            <a:r>
              <a:rPr lang="ko-KR" altLang="en-US" dirty="0"/>
              <a:t>변수 선택</a:t>
            </a:r>
            <a:r>
              <a:rPr lang="en-US" altLang="ko-KR" dirty="0"/>
              <a:t>(Backward, Forward, Stepwise) </a:t>
            </a:r>
            <a:r>
              <a:rPr lang="ko-KR" altLang="en-US" dirty="0"/>
              <a:t>실시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Modeling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b="41854"/>
          <a:stretch/>
        </p:blipFill>
        <p:spPr>
          <a:xfrm>
            <a:off x="10074234" y="1007363"/>
            <a:ext cx="1628775" cy="218213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b="25292"/>
          <a:stretch/>
        </p:blipFill>
        <p:spPr>
          <a:xfrm>
            <a:off x="1182968" y="3725183"/>
            <a:ext cx="3031355" cy="237513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3864" y="3701517"/>
            <a:ext cx="3031355" cy="239879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b="24834"/>
          <a:stretch/>
        </p:blipFill>
        <p:spPr>
          <a:xfrm>
            <a:off x="8384759" y="3716773"/>
            <a:ext cx="3031355" cy="238354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35045" y="3328930"/>
            <a:ext cx="1727200" cy="36933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Forward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59120" y="3328221"/>
            <a:ext cx="1727200" cy="36933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Backward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36838" y="3328221"/>
            <a:ext cx="1727200" cy="36933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Stepwise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17105" y="3315133"/>
            <a:ext cx="10885904" cy="27940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latin typeface="-윤고딕330" panose="02030504000101010101" pitchFamily="18" charset="-127"/>
            </a:endParaRPr>
          </a:p>
        </p:txBody>
      </p:sp>
      <p:sp>
        <p:nvSpPr>
          <p:cNvPr id="15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7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</a:t>
            </a:r>
            <a:r>
              <a:rPr lang="en-US" altLang="ko-KR" dirty="0"/>
              <a:t>. </a:t>
            </a:r>
            <a:r>
              <a:rPr lang="ko-KR" altLang="en-US" dirty="0"/>
              <a:t>분석주제 이해 및 개요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8402" y="820687"/>
            <a:ext cx="246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분석 주제  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715556" y="1672368"/>
            <a:ext cx="10846191" cy="1780468"/>
            <a:chOff x="872197" y="1612020"/>
            <a:chExt cx="10846191" cy="1780468"/>
          </a:xfrm>
        </p:grpSpPr>
        <p:sp>
          <p:nvSpPr>
            <p:cNvPr id="2" name="직사각형 1"/>
            <p:cNvSpPr/>
            <p:nvPr/>
          </p:nvSpPr>
          <p:spPr>
            <a:xfrm>
              <a:off x="872197" y="1612020"/>
              <a:ext cx="10846191" cy="178046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1000898" y="1776895"/>
              <a:ext cx="10432053" cy="1158908"/>
              <a:chOff x="1000898" y="1776895"/>
              <a:chExt cx="10432053" cy="1158908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1000898" y="1830105"/>
                <a:ext cx="1260390" cy="406465"/>
              </a:xfrm>
              <a:prstGeom prst="rect">
                <a:avLst/>
              </a:prstGeom>
              <a:solidFill>
                <a:srgbClr val="4B80C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주제</a:t>
                </a:r>
                <a:r>
                  <a:rPr lang="en-US" altLang="ko-KR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1</a:t>
                </a:r>
                <a:endParaRPr lang="ko-KR" altLang="en-US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2375161" y="1776895"/>
                <a:ext cx="88601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b="1" dirty="0" err="1" smtClean="0">
                    <a:solidFill>
                      <a:srgbClr val="4D84C7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공기질</a:t>
                </a:r>
                <a:r>
                  <a:rPr lang="ko-KR" altLang="en-US" sz="2800" b="1" dirty="0" err="1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과</a:t>
                </a:r>
                <a:r>
                  <a:rPr lang="ko-KR" altLang="en-US" sz="2800" b="1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</a:t>
                </a:r>
                <a:r>
                  <a:rPr lang="ko-KR" altLang="en-US" sz="2800" b="1" dirty="0" smtClean="0">
                    <a:solidFill>
                      <a:srgbClr val="4D84C7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호흡기 질환</a:t>
                </a:r>
                <a:r>
                  <a:rPr lang="ko-KR" altLang="en-US" sz="2800" b="1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과의 관계를 규명하는 </a:t>
                </a:r>
                <a:r>
                  <a:rPr lang="ko-KR" altLang="en-US" sz="2800" b="1" dirty="0" smtClean="0">
                    <a:solidFill>
                      <a:srgbClr val="4D84C7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예측모형</a:t>
                </a:r>
                <a:r>
                  <a:rPr lang="ko-KR" altLang="en-US" sz="2800" b="1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개발</a:t>
                </a:r>
                <a:endParaRPr lang="ko-KR" altLang="en-US" sz="2800" b="1" dirty="0"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000898" y="2566471"/>
                <a:ext cx="104320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defTabSz="2400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Font typeface="Wingdings" panose="05000000000000000000" pitchFamily="2" charset="2"/>
                  <a:buChar char="ü"/>
                </a:pP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서울 </a:t>
                </a:r>
                <a:r>
                  <a:rPr lang="en-US" altLang="ko-KR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25</a:t>
                </a: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개 구의 </a:t>
                </a:r>
                <a:r>
                  <a:rPr lang="en-US" altLang="ko-KR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90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일 </a:t>
                </a: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동안의 외부 </a:t>
                </a:r>
                <a:r>
                  <a:rPr lang="ko-KR" altLang="en-US" sz="2000" dirty="0" err="1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공기질에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</a:t>
                </a: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따른 일별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호흡기 질환으로 내원하는 </a:t>
                </a:r>
                <a:r>
                  <a:rPr lang="ko-KR" altLang="en-US" sz="2000" b="1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환자수예측</a:t>
                </a:r>
                <a:endParaRPr lang="en-US" altLang="ko-KR" sz="2000" b="1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</p:grpSp>
      <p:grpSp>
        <p:nvGrpSpPr>
          <p:cNvPr id="16" name="그룹 15"/>
          <p:cNvGrpSpPr/>
          <p:nvPr/>
        </p:nvGrpSpPr>
        <p:grpSpPr>
          <a:xfrm>
            <a:off x="715557" y="3896252"/>
            <a:ext cx="10846191" cy="1941840"/>
            <a:chOff x="872196" y="3783711"/>
            <a:chExt cx="10846191" cy="1941840"/>
          </a:xfrm>
        </p:grpSpPr>
        <p:sp>
          <p:nvSpPr>
            <p:cNvPr id="14" name="직사각형 13"/>
            <p:cNvSpPr/>
            <p:nvPr/>
          </p:nvSpPr>
          <p:spPr>
            <a:xfrm>
              <a:off x="872196" y="3783711"/>
              <a:ext cx="10846191" cy="194184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1000897" y="3885361"/>
              <a:ext cx="10432053" cy="1653735"/>
              <a:chOff x="1000897" y="3885361"/>
              <a:chExt cx="10432053" cy="1653735"/>
            </a:xfrm>
          </p:grpSpPr>
          <p:sp>
            <p:nvSpPr>
              <p:cNvPr id="11" name="직사각형 10"/>
              <p:cNvSpPr/>
              <p:nvPr/>
            </p:nvSpPr>
            <p:spPr>
              <a:xfrm>
                <a:off x="1000898" y="3943739"/>
                <a:ext cx="1260390" cy="406465"/>
              </a:xfrm>
              <a:prstGeom prst="rect">
                <a:avLst/>
              </a:prstGeom>
              <a:solidFill>
                <a:srgbClr val="FD5555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주제</a:t>
                </a:r>
                <a:r>
                  <a:rPr lang="en-US" altLang="ko-KR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2</a:t>
                </a:r>
                <a:endParaRPr lang="ko-KR" altLang="en-US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2375161" y="3885361"/>
                <a:ext cx="7925568" cy="523220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b="1" dirty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공기청정기의 </a:t>
                </a:r>
                <a:r>
                  <a:rPr lang="ko-KR" altLang="en-US" sz="2800" b="1" dirty="0" err="1" smtClean="0">
                    <a:solidFill>
                      <a:srgbClr val="FD5555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공기질</a:t>
                </a:r>
                <a:r>
                  <a:rPr lang="ko-KR" altLang="en-US" sz="2800" b="1" dirty="0" smtClean="0">
                    <a:solidFill>
                      <a:srgbClr val="FD5555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</a:t>
                </a:r>
                <a:r>
                  <a:rPr lang="ko-KR" altLang="en-US" sz="2800" b="1" dirty="0">
                    <a:solidFill>
                      <a:srgbClr val="FD5555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개선효과</a:t>
                </a:r>
                <a:r>
                  <a:rPr lang="ko-KR" altLang="en-US" sz="2800" b="1" dirty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를 이용한 </a:t>
                </a:r>
                <a:r>
                  <a:rPr lang="ko-KR" altLang="en-US" sz="2800" b="1" dirty="0">
                    <a:solidFill>
                      <a:srgbClr val="FD5555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마케팅</a:t>
                </a:r>
                <a:r>
                  <a:rPr lang="ko-KR" altLang="en-US" sz="2800" b="1" dirty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기획</a:t>
                </a:r>
              </a:p>
            </p:txBody>
          </p:sp>
          <p:sp>
            <p:nvSpPr>
              <p:cNvPr id="13" name="직사각형 12"/>
              <p:cNvSpPr/>
              <p:nvPr/>
            </p:nvSpPr>
            <p:spPr>
              <a:xfrm>
                <a:off x="1000897" y="4508045"/>
                <a:ext cx="10432053" cy="10310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lvl="0" indent="-285750" defTabSz="2400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Font typeface="Wingdings" panose="05000000000000000000" pitchFamily="2" charset="2"/>
                  <a:buChar char="ü"/>
                </a:pP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공기청정기의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보급에 따른 </a:t>
                </a:r>
                <a:r>
                  <a:rPr lang="ko-KR" altLang="en-US" sz="2000" b="1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공기질의 개선 </a:t>
                </a:r>
                <a:r>
                  <a:rPr lang="ko-KR" altLang="en-US" sz="2000" b="1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효과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분석</a:t>
                </a:r>
                <a:endPara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  <a:p>
                <a:pPr marL="285750" indent="-285750" defTabSz="2400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Font typeface="Wingdings" panose="05000000000000000000" pitchFamily="2" charset="2"/>
                  <a:buChar char="ü"/>
                </a:pP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외부 </a:t>
                </a:r>
                <a:r>
                  <a:rPr lang="ko-KR" altLang="en-US" sz="2000" dirty="0" err="1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공기질에</a:t>
                </a: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따른 </a:t>
                </a: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호흡기 질환과의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관계와</a:t>
                </a:r>
                <a:r>
                  <a:rPr lang="en-US" altLang="ko-KR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공기청정기의 </a:t>
                </a:r>
                <a:r>
                  <a:rPr lang="ko-KR" altLang="en-US" sz="2000" dirty="0" err="1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공기질</a:t>
                </a: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개선 </a:t>
                </a: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효과를 분석한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결과를 </a:t>
                </a: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바탕으로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공기청정기 </a:t>
                </a:r>
                <a:r>
                  <a:rPr lang="ko-KR" altLang="en-US" sz="20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마케팅 </a:t>
                </a:r>
                <a:r>
                  <a:rPr lang="ko-KR" altLang="en-US" sz="2000" dirty="0" smtClean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기획</a:t>
                </a:r>
                <a:endParaRPr lang="ko-KR" altLang="en-US" sz="2000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137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고려한 회귀분석 </a:t>
            </a:r>
            <a:r>
              <a:rPr lang="en-US" altLang="ko-KR" dirty="0" smtClean="0"/>
              <a:t>Algorithm</a:t>
            </a:r>
            <a:endParaRPr lang="en-US" altLang="ko-KR" dirty="0"/>
          </a:p>
          <a:p>
            <a:pPr lvl="1"/>
            <a:r>
              <a:rPr lang="en-US" altLang="ko-KR" dirty="0" smtClean="0"/>
              <a:t>LASSO</a:t>
            </a:r>
          </a:p>
          <a:p>
            <a:pPr lvl="2"/>
            <a:r>
              <a:rPr lang="ko-KR" altLang="en-US" dirty="0" smtClean="0"/>
              <a:t>모델의 변동성을 최소화 하기 위해 계수의 절대값의 합이 최소가 되면서 평가 척도를 잘 만족시키는 모형 선택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평가 척도를 최소로 하는 동시에 제일 적은 변수 선택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LAR</a:t>
            </a:r>
          </a:p>
          <a:p>
            <a:pPr lvl="2"/>
            <a:r>
              <a:rPr lang="ko-KR" altLang="en-US" dirty="0" smtClean="0"/>
              <a:t>변수를 선택함에 있어서 </a:t>
            </a:r>
            <a:r>
              <a:rPr lang="ko-KR" altLang="en-US" dirty="0" err="1" smtClean="0"/>
              <a:t>잔차와</a:t>
            </a:r>
            <a:r>
              <a:rPr lang="ko-KR" altLang="en-US" dirty="0" smtClean="0"/>
              <a:t> 상관도가 가장 큰 변수 선택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모델링 속도 빠름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평가 척도를 </a:t>
            </a:r>
            <a:r>
              <a:rPr lang="ko-KR" altLang="en-US" dirty="0"/>
              <a:t>최소로 하는 동시에 제일 적은 변수 </a:t>
            </a:r>
            <a:r>
              <a:rPr lang="ko-KR" altLang="en-US" dirty="0" smtClean="0"/>
              <a:t>선택</a:t>
            </a:r>
            <a:endParaRPr lang="en-US" altLang="ko-KR" dirty="0"/>
          </a:p>
          <a:p>
            <a:pPr lvl="1"/>
            <a:r>
              <a:rPr lang="ko-KR" altLang="en-US" dirty="0" smtClean="0"/>
              <a:t>평가 척도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환자 수 예측이므로 예측 오차를 줄이기 위해 </a:t>
            </a:r>
            <a:r>
              <a:rPr lang="en-US" altLang="ko-KR" dirty="0" smtClean="0"/>
              <a:t>Validation Set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MSE</a:t>
            </a:r>
            <a:r>
              <a:rPr lang="ko-KR" altLang="en-US" dirty="0"/>
              <a:t>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Modeling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t="60718"/>
          <a:stretch/>
        </p:blipFill>
        <p:spPr>
          <a:xfrm>
            <a:off x="10319312" y="1020742"/>
            <a:ext cx="1628775" cy="148363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193803" y="4410616"/>
            <a:ext cx="3533775" cy="1735186"/>
            <a:chOff x="1975453" y="3952326"/>
            <a:chExt cx="3533775" cy="1735186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75453" y="4611187"/>
              <a:ext cx="3533775" cy="1076325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2878740" y="4019974"/>
              <a:ext cx="1727200" cy="523220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LASSO</a:t>
              </a:r>
              <a:endPara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975453" y="3952326"/>
              <a:ext cx="3533775" cy="17272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ysClr val="windowText" lastClr="000000"/>
                  </a:solidFill>
                </a:ln>
                <a:latin typeface="-윤고딕330" panose="02030504000101010101" pitchFamily="18" charset="-127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053347" y="4410616"/>
            <a:ext cx="3543301" cy="1727258"/>
            <a:chOff x="7092577" y="3952326"/>
            <a:chExt cx="3543301" cy="1727258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92578" y="4611187"/>
              <a:ext cx="3543300" cy="10668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8000627" y="4012046"/>
              <a:ext cx="1727200" cy="523220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LAR</a:t>
              </a:r>
              <a:endPara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092577" y="3952326"/>
              <a:ext cx="3543301" cy="17272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ysClr val="windowText" lastClr="000000"/>
                  </a:solidFill>
                </a:ln>
                <a:latin typeface="-윤고딕330" panose="02030504000101010101" pitchFamily="18" charset="-127"/>
              </a:endParaRPr>
            </a:p>
          </p:txBody>
        </p:sp>
      </p:grpSp>
      <p:sp>
        <p:nvSpPr>
          <p:cNvPr id="17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516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최종 모델 선택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Valdation</a:t>
            </a:r>
            <a:r>
              <a:rPr lang="en-US" altLang="ko-KR" dirty="0" smtClean="0"/>
              <a:t> Set</a:t>
            </a:r>
            <a:r>
              <a:rPr lang="ko-KR" altLang="en-US" dirty="0" smtClean="0"/>
              <a:t>에 대해 평가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평가 기준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평균제곱오차</a:t>
            </a:r>
            <a:r>
              <a:rPr lang="en-US" altLang="ko-KR" dirty="0" smtClean="0"/>
              <a:t>(RMSE)</a:t>
            </a:r>
          </a:p>
          <a:p>
            <a:pPr lvl="2"/>
            <a:r>
              <a:rPr lang="ko-KR" altLang="en-US" dirty="0" smtClean="0"/>
              <a:t>기간 </a:t>
            </a:r>
            <a:r>
              <a:rPr lang="en-US" altLang="ko-KR" dirty="0" smtClean="0"/>
              <a:t>: 2014-05-01 ~ 2014-08-31</a:t>
            </a:r>
          </a:p>
          <a:p>
            <a:r>
              <a:rPr lang="en-US" altLang="ko-KR" dirty="0" smtClean="0"/>
              <a:t>Model 1</a:t>
            </a:r>
          </a:p>
          <a:p>
            <a:pPr lvl="1"/>
            <a:r>
              <a:rPr lang="en-US" altLang="ko-KR" dirty="0" smtClean="0"/>
              <a:t>LAR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오차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평균 약 </a:t>
            </a:r>
            <a:r>
              <a:rPr lang="en-US" altLang="ko-KR" dirty="0" smtClean="0"/>
              <a:t>30</a:t>
            </a:r>
            <a:r>
              <a:rPr lang="ko-KR" altLang="en-US" dirty="0" smtClean="0"/>
              <a:t>명 </a:t>
            </a:r>
            <a:endParaRPr lang="en-US" altLang="ko-KR" dirty="0" smtClean="0"/>
          </a:p>
          <a:p>
            <a:endParaRPr lang="en-US" altLang="ko-KR" dirty="0" smtClean="0"/>
          </a:p>
          <a:p>
            <a:pPr marL="457200" lvl="1" indent="0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Assessment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7263" y="820687"/>
            <a:ext cx="2009775" cy="838200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294442" y="3727372"/>
            <a:ext cx="11603116" cy="2195184"/>
            <a:chOff x="294442" y="3727372"/>
            <a:chExt cx="11603116" cy="2195184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4442" y="3727372"/>
              <a:ext cx="11603116" cy="2195184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3910818" y="3981157"/>
              <a:ext cx="675250" cy="1589649"/>
            </a:xfrm>
            <a:prstGeom prst="rect">
              <a:avLst/>
            </a:prstGeom>
            <a:noFill/>
            <a:ln w="38100" cmpd="dbl">
              <a:solidFill>
                <a:srgbClr val="FD55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1125517" y="4002003"/>
              <a:ext cx="675250" cy="1589649"/>
            </a:xfrm>
            <a:prstGeom prst="rect">
              <a:avLst/>
            </a:prstGeom>
            <a:noFill/>
            <a:ln w="38100" cmpd="dbl">
              <a:solidFill>
                <a:srgbClr val="FD55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2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194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최종 모델 선택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Valdation</a:t>
            </a:r>
            <a:r>
              <a:rPr lang="en-US" altLang="ko-KR" dirty="0" smtClean="0"/>
              <a:t> Set</a:t>
            </a:r>
            <a:r>
              <a:rPr lang="ko-KR" altLang="en-US" dirty="0" smtClean="0"/>
              <a:t>에 대해 평가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평가 기준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평균제곱오차</a:t>
            </a:r>
            <a:r>
              <a:rPr lang="en-US" altLang="ko-KR" dirty="0" smtClean="0"/>
              <a:t>(RMSE)</a:t>
            </a:r>
          </a:p>
          <a:p>
            <a:pPr lvl="2"/>
            <a:r>
              <a:rPr lang="ko-KR" altLang="en-US" dirty="0" smtClean="0"/>
              <a:t>기간 </a:t>
            </a:r>
            <a:r>
              <a:rPr lang="en-US" altLang="ko-KR" dirty="0" smtClean="0"/>
              <a:t>: 2014-05-01 ~ 2014-08-31</a:t>
            </a:r>
          </a:p>
          <a:p>
            <a:r>
              <a:rPr lang="en-US" altLang="ko-KR" dirty="0" smtClean="0"/>
              <a:t>Model 2</a:t>
            </a:r>
          </a:p>
          <a:p>
            <a:pPr lvl="1"/>
            <a:r>
              <a:rPr lang="en-US" altLang="ko-KR" dirty="0" smtClean="0"/>
              <a:t>LASSO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오차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평균 약 </a:t>
            </a:r>
            <a:r>
              <a:rPr lang="en-US" altLang="ko-KR" dirty="0" smtClean="0"/>
              <a:t>35</a:t>
            </a:r>
            <a:r>
              <a:rPr lang="ko-KR" altLang="en-US" dirty="0" smtClean="0"/>
              <a:t>명</a:t>
            </a:r>
            <a:endParaRPr lang="en-US" altLang="ko-KR" dirty="0" smtClean="0"/>
          </a:p>
          <a:p>
            <a:endParaRPr lang="en-US" altLang="ko-KR" dirty="0" smtClean="0"/>
          </a:p>
          <a:p>
            <a:pPr marL="457200" lvl="1" indent="0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Assessment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7263" y="820687"/>
            <a:ext cx="2009775" cy="8382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90" y="3840692"/>
            <a:ext cx="11491220" cy="214127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079630" y="4079631"/>
            <a:ext cx="675250" cy="1589649"/>
          </a:xfrm>
          <a:prstGeom prst="rect">
            <a:avLst/>
          </a:prstGeom>
          <a:noFill/>
          <a:ln w="38100" cmpd="dbl">
            <a:solidFill>
              <a:srgbClr val="FD55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1085342" y="4093699"/>
            <a:ext cx="675250" cy="1589649"/>
          </a:xfrm>
          <a:prstGeom prst="rect">
            <a:avLst/>
          </a:prstGeom>
          <a:noFill/>
          <a:ln w="38100" cmpd="dbl">
            <a:solidFill>
              <a:srgbClr val="FD55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3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284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전체 </a:t>
            </a:r>
            <a:r>
              <a:rPr lang="ko-KR" altLang="en-US" dirty="0" err="1" smtClean="0"/>
              <a:t>데이터셋에</a:t>
            </a:r>
            <a:r>
              <a:rPr lang="ko-KR" altLang="en-US" dirty="0" smtClean="0"/>
              <a:t> 대하여 </a:t>
            </a:r>
            <a:r>
              <a:rPr lang="en-US" altLang="ko-KR" dirty="0" smtClean="0"/>
              <a:t>Training </a:t>
            </a:r>
            <a:r>
              <a:rPr lang="ko-KR" altLang="en-US" dirty="0" smtClean="0"/>
              <a:t>실시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예측력을 높이기 위해 선택된 모형에 대해 최근의 데이터를 넣어 다시 학습 실시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Training Set + Validation Set</a:t>
            </a:r>
          </a:p>
          <a:p>
            <a:pPr lvl="2"/>
            <a:r>
              <a:rPr lang="ko-KR" altLang="en-US" dirty="0" smtClean="0"/>
              <a:t>기간 </a:t>
            </a:r>
            <a:r>
              <a:rPr lang="en-US" altLang="ko-KR" dirty="0" smtClean="0"/>
              <a:t>: 2012-01-01 ~ 2014-08-31</a:t>
            </a:r>
          </a:p>
          <a:p>
            <a:pPr lvl="2"/>
            <a:endParaRPr lang="en-US" altLang="ko-KR" dirty="0" smtClean="0"/>
          </a:p>
          <a:p>
            <a:pPr marL="457200" lvl="1" indent="0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최종 예측 모형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7334"/>
          <a:stretch/>
        </p:blipFill>
        <p:spPr>
          <a:xfrm>
            <a:off x="1593322" y="2910625"/>
            <a:ext cx="9258300" cy="134161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422" y="4504055"/>
            <a:ext cx="9259200" cy="13296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85232" y="2910625"/>
            <a:ext cx="461665" cy="1341617"/>
          </a:xfrm>
          <a:prstGeom prst="rect">
            <a:avLst/>
          </a:prstGeom>
          <a:solidFill>
            <a:srgbClr val="4E85CA"/>
          </a:solidFill>
        </p:spPr>
        <p:txBody>
          <a:bodyPr vert="vert270"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YDIYGO320" charset="0"/>
                <a:ea typeface="YDIYGO320" charset="0"/>
                <a:cs typeface="YDIYGO320" charset="0"/>
              </a:rPr>
              <a:t>Model1</a:t>
            </a:r>
            <a:endParaRPr lang="en-US" b="1" dirty="0">
              <a:solidFill>
                <a:schemeClr val="bg1"/>
              </a:solidFill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85232" y="4492113"/>
            <a:ext cx="461665" cy="1341617"/>
          </a:xfrm>
          <a:prstGeom prst="rect">
            <a:avLst/>
          </a:prstGeom>
          <a:solidFill>
            <a:srgbClr val="4E85CA"/>
          </a:solidFill>
        </p:spPr>
        <p:txBody>
          <a:bodyPr vert="vert270"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YDIYGO320" charset="0"/>
                <a:ea typeface="YDIYGO320" charset="0"/>
                <a:cs typeface="YDIYGO320" charset="0"/>
              </a:rPr>
              <a:t>Model2</a:t>
            </a:r>
            <a:endParaRPr lang="en-US" b="1" dirty="0">
              <a:solidFill>
                <a:schemeClr val="bg1"/>
              </a:solidFill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11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5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214657"/>
            <a:ext cx="5507598" cy="5114395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예측 모델 </a:t>
            </a:r>
            <a:r>
              <a:rPr lang="en-US" altLang="ko-KR" dirty="0" smtClean="0"/>
              <a:t>: LAR </a:t>
            </a:r>
            <a:r>
              <a:rPr lang="ko-KR" altLang="en-US" dirty="0" smtClean="0"/>
              <a:t>회귀분석</a:t>
            </a:r>
            <a:endParaRPr lang="en-US" altLang="ko-KR" dirty="0" smtClean="0"/>
          </a:p>
          <a:p>
            <a:r>
              <a:rPr lang="ko-KR" altLang="en-US" dirty="0" smtClean="0"/>
              <a:t>결과 해석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월요일 다음으로 </a:t>
            </a:r>
            <a:r>
              <a:rPr lang="ko-KR" altLang="en-US" dirty="0" smtClean="0">
                <a:solidFill>
                  <a:srgbClr val="FD5555"/>
                </a:solidFill>
              </a:rPr>
              <a:t>토요일</a:t>
            </a:r>
            <a:r>
              <a:rPr lang="ko-KR" altLang="en-US" dirty="0" smtClean="0"/>
              <a:t>에 환자가 몰림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2. </a:t>
            </a:r>
            <a:r>
              <a:rPr lang="ko-KR" altLang="en-US" dirty="0" smtClean="0"/>
              <a:t>평균 </a:t>
            </a:r>
            <a:r>
              <a:rPr lang="ko-KR" altLang="en-US" dirty="0" smtClean="0">
                <a:solidFill>
                  <a:srgbClr val="138CCF"/>
                </a:solidFill>
              </a:rPr>
              <a:t>온도</a:t>
            </a:r>
            <a:r>
              <a:rPr lang="ko-KR" altLang="en-US" dirty="0" smtClean="0"/>
              <a:t>가 낮을수록 환자 수 증가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3. </a:t>
            </a:r>
            <a:r>
              <a:rPr lang="ko-KR" altLang="en-US" dirty="0" smtClean="0">
                <a:solidFill>
                  <a:srgbClr val="FD5555"/>
                </a:solidFill>
              </a:rPr>
              <a:t>미세먼지</a:t>
            </a:r>
            <a:r>
              <a:rPr lang="en-US" altLang="ko-KR" dirty="0" smtClean="0">
                <a:solidFill>
                  <a:srgbClr val="FD5555"/>
                </a:solidFill>
              </a:rPr>
              <a:t>(PM10)</a:t>
            </a:r>
            <a:r>
              <a:rPr lang="ko-KR" altLang="en-US" dirty="0" smtClean="0"/>
              <a:t>가 많을수록 환자 수 증가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4. </a:t>
            </a:r>
            <a:r>
              <a:rPr lang="ko-KR" altLang="en-US" dirty="0" smtClean="0"/>
              <a:t>대기오염물질 中 </a:t>
            </a:r>
            <a:r>
              <a:rPr lang="en-US" altLang="ko-KR" dirty="0" smtClean="0">
                <a:solidFill>
                  <a:srgbClr val="FD5555"/>
                </a:solidFill>
              </a:rPr>
              <a:t>NO</a:t>
            </a:r>
            <a:r>
              <a:rPr lang="ko-KR" altLang="en-US" dirty="0" smtClean="0"/>
              <a:t>가 가장 환자수에 영향을 끼침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5. </a:t>
            </a:r>
            <a:r>
              <a:rPr lang="ko-KR" altLang="en-US" dirty="0" smtClean="0">
                <a:solidFill>
                  <a:srgbClr val="138CCF"/>
                </a:solidFill>
              </a:rPr>
              <a:t>습도</a:t>
            </a:r>
            <a:r>
              <a:rPr lang="ko-KR" altLang="en-US" dirty="0" smtClean="0"/>
              <a:t>가 낮을수록 환자 수 증가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5. </a:t>
            </a:r>
            <a:r>
              <a:rPr lang="ko-KR" altLang="en-US" dirty="0" smtClean="0">
                <a:solidFill>
                  <a:srgbClr val="138CCF"/>
                </a:solidFill>
              </a:rPr>
              <a:t>풍속</a:t>
            </a:r>
            <a:r>
              <a:rPr lang="ko-KR" altLang="en-US" dirty="0" smtClean="0"/>
              <a:t>이 셀 수록 환자 수 증가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6. </a:t>
            </a:r>
            <a:r>
              <a:rPr lang="ko-KR" altLang="en-US" dirty="0" smtClean="0">
                <a:solidFill>
                  <a:srgbClr val="138CCF"/>
                </a:solidFill>
              </a:rPr>
              <a:t>비</a:t>
            </a:r>
            <a:r>
              <a:rPr lang="ko-KR" altLang="en-US" dirty="0" smtClean="0"/>
              <a:t>가 많이 오면 환자 수가 감소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7. </a:t>
            </a:r>
            <a:r>
              <a:rPr lang="ko-KR" altLang="en-US" dirty="0" smtClean="0"/>
              <a:t>상관관계가 큰 변수가 부호가 서로 </a:t>
            </a:r>
            <a:r>
              <a:rPr lang="ko-KR" altLang="en-US" dirty="0" err="1" smtClean="0"/>
              <a:t>다른것을</a:t>
            </a:r>
            <a:r>
              <a:rPr lang="ko-KR" altLang="en-US" dirty="0" smtClean="0"/>
              <a:t> 보아 </a:t>
            </a:r>
            <a:r>
              <a:rPr lang="ko-KR" altLang="en-US" dirty="0" err="1" smtClean="0"/>
              <a:t>다중공선성</a:t>
            </a:r>
            <a:r>
              <a:rPr lang="ko-KR" altLang="en-US" dirty="0" smtClean="0"/>
              <a:t> 존재</a:t>
            </a:r>
            <a:endParaRPr lang="en-US" altLang="ko-KR" dirty="0" smtClean="0"/>
          </a:p>
          <a:p>
            <a:r>
              <a:rPr lang="ko-KR" altLang="en-US" dirty="0" smtClean="0"/>
              <a:t>변수 중요도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138CCF"/>
                </a:solidFill>
              </a:rPr>
              <a:t>1. </a:t>
            </a:r>
            <a:r>
              <a:rPr lang="ko-KR" altLang="en-US" dirty="0" smtClean="0">
                <a:solidFill>
                  <a:srgbClr val="138CCF"/>
                </a:solidFill>
              </a:rPr>
              <a:t>온도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평균 온도 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최저 온도 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최고 온도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FF0000"/>
                </a:solidFill>
              </a:rPr>
              <a:t>2. </a:t>
            </a:r>
            <a:r>
              <a:rPr lang="ko-KR" altLang="en-US" dirty="0" smtClean="0">
                <a:solidFill>
                  <a:srgbClr val="FF0000"/>
                </a:solidFill>
              </a:rPr>
              <a:t>미세 먼지</a:t>
            </a:r>
            <a:r>
              <a:rPr lang="ko-KR" altLang="en-US" dirty="0" smtClean="0"/>
              <a:t> </a:t>
            </a:r>
            <a:r>
              <a:rPr lang="en-US" altLang="ko-KR" dirty="0" smtClean="0"/>
              <a:t>: PM10 &gt; PM25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138CCF"/>
                </a:solidFill>
              </a:rPr>
              <a:t>3. </a:t>
            </a:r>
            <a:r>
              <a:rPr lang="ko-KR" altLang="en-US" dirty="0" smtClean="0">
                <a:solidFill>
                  <a:srgbClr val="138CCF"/>
                </a:solidFill>
              </a:rPr>
              <a:t>습도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평균</a:t>
            </a:r>
            <a:r>
              <a:rPr lang="en-US" altLang="ko-KR" dirty="0" smtClean="0"/>
              <a:t> </a:t>
            </a:r>
            <a:r>
              <a:rPr lang="ko-KR" altLang="en-US" dirty="0" smtClean="0"/>
              <a:t>습도 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최저 습도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FF0000"/>
                </a:solidFill>
              </a:rPr>
              <a:t>4. </a:t>
            </a:r>
            <a:r>
              <a:rPr lang="ko-KR" altLang="en-US" dirty="0" smtClean="0">
                <a:solidFill>
                  <a:srgbClr val="FF0000"/>
                </a:solidFill>
              </a:rPr>
              <a:t>대기오염물질</a:t>
            </a:r>
            <a:r>
              <a:rPr lang="ko-KR" altLang="en-US" dirty="0" smtClean="0"/>
              <a:t> </a:t>
            </a:r>
            <a:r>
              <a:rPr lang="en-US" altLang="ko-KR" dirty="0" smtClean="0"/>
              <a:t>: NO &gt; CO &gt; O3 &gt; SO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138CCF"/>
                </a:solidFill>
              </a:rPr>
              <a:t>5. </a:t>
            </a:r>
            <a:r>
              <a:rPr lang="ko-KR" altLang="en-US" dirty="0" smtClean="0">
                <a:solidFill>
                  <a:srgbClr val="138CCF"/>
                </a:solidFill>
              </a:rPr>
              <a:t>바람 풍속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평균 풍속 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순간 최고 풍속 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최고 풍속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>
                <a:solidFill>
                  <a:srgbClr val="138CCF"/>
                </a:solidFill>
              </a:rPr>
              <a:t>6. </a:t>
            </a:r>
            <a:r>
              <a:rPr lang="ko-KR" altLang="en-US" dirty="0" smtClean="0">
                <a:solidFill>
                  <a:srgbClr val="138CCF"/>
                </a:solidFill>
              </a:rPr>
              <a:t>강수량</a:t>
            </a:r>
            <a:endParaRPr lang="en-US" altLang="ko-KR" dirty="0">
              <a:solidFill>
                <a:srgbClr val="138CCF"/>
              </a:solidFill>
            </a:endParaRPr>
          </a:p>
          <a:p>
            <a:pPr marL="457200" lvl="1" indent="0">
              <a:buNone/>
            </a:pPr>
            <a:r>
              <a:rPr lang="en-US" altLang="ko-KR" dirty="0">
                <a:solidFill>
                  <a:srgbClr val="138CCF"/>
                </a:solidFill>
              </a:rPr>
              <a:t>7</a:t>
            </a:r>
            <a:r>
              <a:rPr lang="en-US" altLang="ko-KR" dirty="0" smtClean="0">
                <a:solidFill>
                  <a:srgbClr val="138CCF"/>
                </a:solidFill>
              </a:rPr>
              <a:t>. </a:t>
            </a:r>
            <a:r>
              <a:rPr lang="ko-KR" altLang="en-US" dirty="0" smtClean="0">
                <a:solidFill>
                  <a:srgbClr val="138CCF"/>
                </a:solidFill>
              </a:rPr>
              <a:t>바람 풍향 </a:t>
            </a:r>
            <a:r>
              <a:rPr lang="en-US" altLang="ko-KR" dirty="0"/>
              <a:t>: </a:t>
            </a:r>
            <a:r>
              <a:rPr lang="ko-KR" altLang="en-US" dirty="0"/>
              <a:t>순간 최고 풍향 </a:t>
            </a:r>
            <a:r>
              <a:rPr lang="en-US" altLang="ko-KR" dirty="0"/>
              <a:t>&gt; </a:t>
            </a:r>
            <a:r>
              <a:rPr lang="ko-KR" altLang="en-US" dirty="0"/>
              <a:t>평균 풍향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497353" y="811978"/>
            <a:ext cx="4792099" cy="421881"/>
            <a:chOff x="394726" y="1041850"/>
            <a:chExt cx="4792099" cy="421881"/>
          </a:xfrm>
        </p:grpSpPr>
        <p:sp>
          <p:nvSpPr>
            <p:cNvPr id="12" name="직사각형 11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85775" y="1050559"/>
              <a:ext cx="47010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최종 예측 모형</a:t>
              </a:r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_Model 1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317153" y="1459615"/>
          <a:ext cx="5501797" cy="428884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40000"/>
                <a:gridCol w="720000"/>
                <a:gridCol w="2621797"/>
                <a:gridCol w="720000"/>
              </a:tblGrid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계수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계수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_INTERCEPT_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114.89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STD_AVG_TEMP_LAG5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-74.81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PLACE_송파구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82.52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STD_MIN_TEMP_LAG5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67.79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PLACE_용산구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-68.31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STD_MAX_TEMP_LAG4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-13.08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PLACE_강서구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60.40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STD_RANGE_TEMP_LAG5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9.02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PLACE_노원구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60.25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STD_PM10_LAG2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7.10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PLACE_금천구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-41.92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STD_PM25_LAG2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-7.08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PLACE_서대문구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-37.19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STD_AVG_HUMI_LAG1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-5.56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PLACE_성동구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-35.32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STD_MIN_HUMI_LAG5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-4.74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PLACE_은평구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26.52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STD_RANGE_HUMI_LAG4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4.17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PLACE_구로구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24.56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STD_NO_LAG4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3.00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PLACE_도봉구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-23.66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STD_CO_LAG4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-1.73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PLACE_영등포구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22.88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STD_O3_LAG4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1.30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PLACE_강동구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21.91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STD_SO_LAG4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-1.00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PLACE_마포구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21.17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STD_AVG_WIND_SPEED_LAG4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0.83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PLACE_동대문구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-20.67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STD_TEMP_MAX_WIND_SPEED_LAG5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-0.72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PLACE_성북구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19.80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STD_MAX_WIND_DIRECTION_2_LAG2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-0.57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1561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PLACE_양천구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19.55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STD_PRECIPI_LAG5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-0.34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PLACE_관악구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19.27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STD_TEMP_MAX_WIND_DIRECTION_2_LAG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-0.17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PLACE_강북구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-12.83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STD_AVG_WIND_DIRECTION_2_LAG2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-0.05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PLACE_서초구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5.83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PLACE_광진구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-5.54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PLACE_동작구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-4.27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WEEKDAY_2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49.94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WEEKDAY_6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7.22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WEEKDAY_4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-1.23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WEEKDAY_5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-0.94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156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예측값</a:t>
            </a:r>
            <a:r>
              <a:rPr lang="en-US" altLang="ko-KR" dirty="0" smtClean="0"/>
              <a:t>(Training Data)</a:t>
            </a:r>
          </a:p>
          <a:p>
            <a:pPr lvl="1"/>
            <a:r>
              <a:rPr lang="ko-KR" altLang="en-US" dirty="0"/>
              <a:t>전체 구의 환자수 평균</a:t>
            </a:r>
            <a:endParaRPr lang="en-US" altLang="ko-KR" dirty="0"/>
          </a:p>
          <a:p>
            <a:pPr lvl="1"/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497353" y="811978"/>
            <a:ext cx="4792099" cy="421881"/>
            <a:chOff x="394726" y="1041850"/>
            <a:chExt cx="4792099" cy="421881"/>
          </a:xfrm>
        </p:grpSpPr>
        <p:sp>
          <p:nvSpPr>
            <p:cNvPr id="9" name="직사각형 8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5775" y="1050559"/>
              <a:ext cx="47010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최종 예측 모형</a:t>
              </a:r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_Model 1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497353" y="2226342"/>
            <a:ext cx="5531265" cy="3128642"/>
            <a:chOff x="564735" y="2134590"/>
            <a:chExt cx="5531265" cy="3128642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4735" y="2552305"/>
              <a:ext cx="5531265" cy="271092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2904132" y="2134590"/>
              <a:ext cx="852470" cy="3537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 smtClean="0">
                  <a:latin typeface="YDIYGO320" charset="0"/>
                  <a:ea typeface="YDIYGO320" charset="0"/>
                  <a:cs typeface="YDIYGO320" charset="0"/>
                </a:rPr>
                <a:t>환자 수</a:t>
              </a:r>
              <a:endParaRPr lang="en-US" b="1" dirty="0">
                <a:latin typeface="YDIYGO320" charset="0"/>
                <a:ea typeface="YDIYGO320" charset="0"/>
                <a:cs typeface="YDIYGO320" charset="0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363874" y="2226342"/>
            <a:ext cx="5584213" cy="3162893"/>
            <a:chOff x="6363874" y="2114017"/>
            <a:chExt cx="5584213" cy="3162893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63874" y="2552305"/>
              <a:ext cx="5584213" cy="2724605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23861" y="2114017"/>
              <a:ext cx="16642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 smtClean="0">
                  <a:latin typeface="YDIYGO320" charset="0"/>
                  <a:ea typeface="YDIYGO320" charset="0"/>
                  <a:cs typeface="YDIYGO320" charset="0"/>
                </a:rPr>
                <a:t>환자 수</a:t>
              </a:r>
              <a:r>
                <a:rPr lang="en-US" altLang="ko-KR" b="1" dirty="0" smtClean="0">
                  <a:latin typeface="YDIYGO320" charset="0"/>
                  <a:ea typeface="YDIYGO320" charset="0"/>
                  <a:cs typeface="YDIYGO320" charset="0"/>
                </a:rPr>
                <a:t>(</a:t>
              </a:r>
              <a:r>
                <a:rPr lang="ko-KR" altLang="en-US" b="1" dirty="0" err="1" smtClean="0">
                  <a:latin typeface="YDIYGO320" charset="0"/>
                  <a:ea typeface="YDIYGO320" charset="0"/>
                  <a:cs typeface="YDIYGO320" charset="0"/>
                </a:rPr>
                <a:t>예측값</a:t>
              </a:r>
              <a:r>
                <a:rPr lang="en-US" altLang="ko-KR" b="1" dirty="0" smtClean="0">
                  <a:latin typeface="YDIYGO320" charset="0"/>
                  <a:ea typeface="YDIYGO320" charset="0"/>
                  <a:cs typeface="YDIYGO320" charset="0"/>
                </a:rPr>
                <a:t>)</a:t>
              </a:r>
              <a:endParaRPr lang="en-US" b="1" dirty="0">
                <a:latin typeface="YDIYGO320" charset="0"/>
                <a:ea typeface="YDIYGO320" charset="0"/>
                <a:cs typeface="YDIYGO320" charset="0"/>
              </a:endParaRPr>
            </a:p>
          </p:txBody>
        </p:sp>
      </p:grpSp>
      <p:sp>
        <p:nvSpPr>
          <p:cNvPr id="13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677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예측값</a:t>
            </a:r>
            <a:r>
              <a:rPr lang="en-US" altLang="ko-KR" dirty="0" smtClean="0"/>
              <a:t>(Score Data)</a:t>
            </a:r>
          </a:p>
          <a:p>
            <a:pPr lvl="1"/>
            <a:r>
              <a:rPr lang="ko-KR" altLang="en-US" dirty="0" smtClean="0"/>
              <a:t>전체 구의 환자수 평균</a:t>
            </a: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4792099" cy="421881"/>
            <a:chOff x="394726" y="1041850"/>
            <a:chExt cx="4792099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47010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최종 예측 모형</a:t>
              </a:r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_Model 1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743" y="2137507"/>
            <a:ext cx="8112513" cy="3978824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9" name="직사각형 7"/>
          <p:cNvSpPr/>
          <p:nvPr/>
        </p:nvSpPr>
        <p:spPr>
          <a:xfrm>
            <a:off x="10749048" y="3382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956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228725"/>
            <a:ext cx="6009346" cy="5114395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예측 모델 </a:t>
            </a:r>
            <a:r>
              <a:rPr lang="en-US" altLang="ko-KR" dirty="0" smtClean="0"/>
              <a:t>: LASSO </a:t>
            </a:r>
            <a:r>
              <a:rPr lang="ko-KR" altLang="en-US" dirty="0" smtClean="0"/>
              <a:t>회귀분석</a:t>
            </a:r>
            <a:endParaRPr lang="en-US" altLang="ko-KR" dirty="0" smtClean="0"/>
          </a:p>
          <a:p>
            <a:r>
              <a:rPr lang="ko-KR" altLang="en-US" dirty="0" smtClean="0"/>
              <a:t>결과 해석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월요일 다음으로 </a:t>
            </a:r>
            <a:r>
              <a:rPr lang="ko-KR" altLang="en-US" dirty="0" smtClean="0">
                <a:solidFill>
                  <a:srgbClr val="FD5555"/>
                </a:solidFill>
              </a:rPr>
              <a:t>토요일</a:t>
            </a:r>
            <a:r>
              <a:rPr lang="ko-KR" altLang="en-US" dirty="0" smtClean="0"/>
              <a:t>에 환자가 몰림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2. </a:t>
            </a:r>
            <a:r>
              <a:rPr lang="ko-KR" altLang="en-US" dirty="0" smtClean="0"/>
              <a:t>최저 온도가 낮을수록 환자 수 증가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3. </a:t>
            </a:r>
            <a:r>
              <a:rPr lang="ko-KR" altLang="en-US" dirty="0" smtClean="0"/>
              <a:t>평균 습도가 높을수록 환자 수 감소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4. </a:t>
            </a:r>
            <a:r>
              <a:rPr lang="ko-KR" altLang="en-US" dirty="0" smtClean="0">
                <a:solidFill>
                  <a:srgbClr val="FD5555"/>
                </a:solidFill>
              </a:rPr>
              <a:t>미세먼지</a:t>
            </a:r>
            <a:r>
              <a:rPr lang="en-US" altLang="ko-KR" dirty="0" smtClean="0">
                <a:solidFill>
                  <a:srgbClr val="FD5555"/>
                </a:solidFill>
              </a:rPr>
              <a:t>(PM10)</a:t>
            </a:r>
            <a:r>
              <a:rPr lang="ko-KR" altLang="en-US" dirty="0" smtClean="0"/>
              <a:t>가 많을수록 환자 수 증가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5. </a:t>
            </a:r>
            <a:r>
              <a:rPr lang="en-US" altLang="ko-KR" dirty="0" smtClean="0">
                <a:solidFill>
                  <a:srgbClr val="FD5555"/>
                </a:solidFill>
              </a:rPr>
              <a:t>NO</a:t>
            </a:r>
            <a:r>
              <a:rPr lang="ko-KR" altLang="en-US" dirty="0" smtClean="0"/>
              <a:t>가 높을수록 환자 수 증가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6. </a:t>
            </a:r>
            <a:r>
              <a:rPr lang="ko-KR" altLang="en-US" dirty="0">
                <a:solidFill>
                  <a:srgbClr val="138CCF"/>
                </a:solidFill>
              </a:rPr>
              <a:t>습도</a:t>
            </a:r>
            <a:r>
              <a:rPr lang="ko-KR" altLang="en-US" dirty="0"/>
              <a:t>가 낮을수록 환자 수 증가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/>
              <a:t>7. </a:t>
            </a:r>
            <a:r>
              <a:rPr lang="ko-KR" altLang="en-US" dirty="0">
                <a:solidFill>
                  <a:srgbClr val="138CCF"/>
                </a:solidFill>
              </a:rPr>
              <a:t>풍속</a:t>
            </a:r>
            <a:r>
              <a:rPr lang="ko-KR" altLang="en-US" dirty="0"/>
              <a:t>이 셀 수록 환자 수 증가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/>
              <a:t>8. </a:t>
            </a:r>
            <a:r>
              <a:rPr lang="ko-KR" altLang="en-US" dirty="0">
                <a:solidFill>
                  <a:srgbClr val="138CCF"/>
                </a:solidFill>
              </a:rPr>
              <a:t>비</a:t>
            </a:r>
            <a:r>
              <a:rPr lang="ko-KR" altLang="en-US" dirty="0"/>
              <a:t>가 많이 오면 환자 수가 </a:t>
            </a:r>
            <a:r>
              <a:rPr lang="ko-KR" altLang="en-US" dirty="0" smtClean="0"/>
              <a:t>감소</a:t>
            </a:r>
            <a:endParaRPr lang="en-US" altLang="ko-KR" dirty="0" smtClean="0"/>
          </a:p>
          <a:p>
            <a:r>
              <a:rPr lang="ko-KR" altLang="en-US" dirty="0"/>
              <a:t>변수 중요도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138CCF"/>
                </a:solidFill>
              </a:rPr>
              <a:t>1. </a:t>
            </a:r>
            <a:r>
              <a:rPr lang="ko-KR" altLang="en-US" dirty="0" smtClean="0">
                <a:solidFill>
                  <a:srgbClr val="138CCF"/>
                </a:solidFill>
              </a:rPr>
              <a:t>온도</a:t>
            </a:r>
            <a:r>
              <a:rPr lang="ko-KR" altLang="en-US" dirty="0" smtClean="0"/>
              <a:t> </a:t>
            </a:r>
            <a:r>
              <a:rPr lang="en-US" altLang="ko-KR" dirty="0"/>
              <a:t>: </a:t>
            </a:r>
            <a:r>
              <a:rPr lang="ko-KR" altLang="en-US" dirty="0" smtClean="0"/>
              <a:t>최저 </a:t>
            </a:r>
            <a:r>
              <a:rPr lang="ko-KR" altLang="en-US" dirty="0"/>
              <a:t>온도 </a:t>
            </a:r>
            <a:r>
              <a:rPr lang="en-US" altLang="ko-KR" dirty="0"/>
              <a:t>&gt; </a:t>
            </a:r>
            <a:r>
              <a:rPr lang="ko-KR" altLang="en-US" dirty="0" smtClean="0"/>
              <a:t>평균 온도 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일교차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138CCF"/>
                </a:solidFill>
              </a:rPr>
              <a:t>2. </a:t>
            </a:r>
            <a:r>
              <a:rPr lang="ko-KR" altLang="en-US" dirty="0" smtClean="0">
                <a:solidFill>
                  <a:srgbClr val="138CCF"/>
                </a:solidFill>
              </a:rPr>
              <a:t>습도 </a:t>
            </a:r>
            <a:r>
              <a:rPr lang="en-US" altLang="ko-KR" dirty="0"/>
              <a:t>: </a:t>
            </a:r>
            <a:r>
              <a:rPr lang="ko-KR" altLang="en-US" dirty="0"/>
              <a:t>평균</a:t>
            </a:r>
            <a:r>
              <a:rPr lang="en-US" altLang="ko-KR" dirty="0"/>
              <a:t> </a:t>
            </a:r>
            <a:r>
              <a:rPr lang="ko-KR" altLang="en-US" dirty="0"/>
              <a:t>습도 </a:t>
            </a:r>
            <a:r>
              <a:rPr lang="en-US" altLang="ko-KR" dirty="0"/>
              <a:t>&gt; </a:t>
            </a:r>
            <a:r>
              <a:rPr lang="ko-KR" altLang="en-US" dirty="0"/>
              <a:t>최저 </a:t>
            </a:r>
            <a:r>
              <a:rPr lang="ko-KR" altLang="en-US" dirty="0" smtClean="0"/>
              <a:t>습도 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최고 습도 </a:t>
            </a:r>
            <a:r>
              <a:rPr lang="en-US" altLang="ko-KR" dirty="0" smtClean="0"/>
              <a:t>&gt; </a:t>
            </a:r>
            <a:r>
              <a:rPr lang="ko-KR" altLang="en-US" dirty="0" err="1" smtClean="0"/>
              <a:t>일습도차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FF0000"/>
                </a:solidFill>
              </a:rPr>
              <a:t>3. </a:t>
            </a:r>
            <a:r>
              <a:rPr lang="ko-KR" altLang="en-US" dirty="0">
                <a:solidFill>
                  <a:srgbClr val="FF0000"/>
                </a:solidFill>
              </a:rPr>
              <a:t>미세 먼지</a:t>
            </a:r>
            <a:r>
              <a:rPr lang="ko-KR" altLang="en-US" dirty="0"/>
              <a:t> </a:t>
            </a:r>
            <a:r>
              <a:rPr lang="en-US" altLang="ko-KR" dirty="0"/>
              <a:t>: PM10 &gt; </a:t>
            </a:r>
            <a:r>
              <a:rPr lang="en-US" altLang="ko-KR" dirty="0" smtClean="0"/>
              <a:t>PM25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FF0000"/>
                </a:solidFill>
              </a:rPr>
              <a:t>4</a:t>
            </a:r>
            <a:r>
              <a:rPr lang="en-US" altLang="ko-KR" dirty="0">
                <a:solidFill>
                  <a:srgbClr val="FF0000"/>
                </a:solidFill>
              </a:rPr>
              <a:t>. </a:t>
            </a:r>
            <a:r>
              <a:rPr lang="ko-KR" altLang="en-US" dirty="0">
                <a:solidFill>
                  <a:srgbClr val="FF0000"/>
                </a:solidFill>
              </a:rPr>
              <a:t>대기오염물질</a:t>
            </a:r>
            <a:r>
              <a:rPr lang="ko-KR" altLang="en-US" dirty="0"/>
              <a:t> </a:t>
            </a:r>
            <a:r>
              <a:rPr lang="en-US" altLang="ko-KR" dirty="0"/>
              <a:t>: NO &gt; CO &gt; </a:t>
            </a:r>
            <a:r>
              <a:rPr lang="en-US" altLang="ko-KR" dirty="0" smtClean="0"/>
              <a:t>O3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>
                <a:solidFill>
                  <a:srgbClr val="138CCF"/>
                </a:solidFill>
              </a:rPr>
              <a:t>5. </a:t>
            </a:r>
            <a:r>
              <a:rPr lang="ko-KR" altLang="en-US" dirty="0">
                <a:solidFill>
                  <a:srgbClr val="138CCF"/>
                </a:solidFill>
              </a:rPr>
              <a:t>바람 풍속 </a:t>
            </a:r>
            <a:r>
              <a:rPr lang="en-US" altLang="ko-KR" dirty="0"/>
              <a:t>: </a:t>
            </a:r>
            <a:r>
              <a:rPr lang="ko-KR" altLang="en-US" dirty="0"/>
              <a:t>평균 풍속 </a:t>
            </a:r>
            <a:r>
              <a:rPr lang="en-US" altLang="ko-KR" dirty="0"/>
              <a:t>&gt; </a:t>
            </a:r>
            <a:r>
              <a:rPr lang="ko-KR" altLang="en-US" dirty="0" smtClean="0"/>
              <a:t>최고 풍속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>
                <a:solidFill>
                  <a:srgbClr val="138CCF"/>
                </a:solidFill>
              </a:rPr>
              <a:t>6. </a:t>
            </a:r>
            <a:r>
              <a:rPr lang="ko-KR" altLang="en-US" dirty="0">
                <a:solidFill>
                  <a:srgbClr val="138CCF"/>
                </a:solidFill>
              </a:rPr>
              <a:t>강수량</a:t>
            </a:r>
            <a:endParaRPr lang="en-US" altLang="ko-KR" dirty="0">
              <a:solidFill>
                <a:srgbClr val="138CCF"/>
              </a:solidFill>
            </a:endParaRPr>
          </a:p>
          <a:p>
            <a:pPr marL="457200" lvl="1" indent="0">
              <a:buNone/>
            </a:pPr>
            <a:r>
              <a:rPr lang="en-US" altLang="ko-KR" dirty="0" smtClean="0">
                <a:solidFill>
                  <a:srgbClr val="138CCF"/>
                </a:solidFill>
              </a:rPr>
              <a:t>7. </a:t>
            </a:r>
            <a:r>
              <a:rPr lang="ko-KR" altLang="en-US" dirty="0">
                <a:solidFill>
                  <a:srgbClr val="138CCF"/>
                </a:solidFill>
              </a:rPr>
              <a:t>바람 풍향 </a:t>
            </a:r>
            <a:r>
              <a:rPr lang="en-US" altLang="ko-KR" dirty="0"/>
              <a:t>: </a:t>
            </a:r>
            <a:r>
              <a:rPr lang="ko-KR" altLang="en-US" dirty="0"/>
              <a:t>순간 최고 </a:t>
            </a:r>
            <a:r>
              <a:rPr lang="ko-KR" altLang="en-US" dirty="0" smtClean="0"/>
              <a:t>풍향</a:t>
            </a:r>
            <a:endParaRPr lang="en-US" altLang="ko-KR" dirty="0"/>
          </a:p>
          <a:p>
            <a:pPr lvl="1">
              <a:buAutoNum type="arabicPeriod"/>
            </a:pPr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497353" y="811978"/>
            <a:ext cx="4792099" cy="421881"/>
            <a:chOff x="394726" y="1041850"/>
            <a:chExt cx="4792099" cy="421881"/>
          </a:xfrm>
        </p:grpSpPr>
        <p:sp>
          <p:nvSpPr>
            <p:cNvPr id="11" name="직사각형 10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5775" y="1050559"/>
              <a:ext cx="47010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최종 예측 모형</a:t>
              </a:r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_Model 2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7202658" y="1217705"/>
          <a:ext cx="3725383" cy="486038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914124"/>
                <a:gridCol w="811259"/>
              </a:tblGrid>
              <a:tr h="8969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5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5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계수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446" marR="6446" marT="6446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_INTERCEPT_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49.06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PLACE_강남구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126.44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PLACE_종로구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-18.24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WEEKDAY_2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83.31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WEEKDAY_6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47.00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WEEKDAY_5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34.78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WEEKDAY_4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33.75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WEEKDAY_3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33.43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STD_MIN_TEMP_LAG4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-15.33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STD_AVG_HUMI_LAG1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-5.93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STD_PM10_LAG1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5.58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STD_MIN_HUMI_LAG3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-5.30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STD_PM25_LAG1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-4.08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STD_NO_LAG4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3.66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STD_AVG_WIND_SPEED_LAG4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2.60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STD_MAX_WIND_SPEED_LAG5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-2.49</a:t>
                      </a:r>
                    </a:p>
                  </a:txBody>
                  <a:tcPr marL="12700" marR="12700" marT="12700" marB="0" anchor="ctr"/>
                </a:tc>
              </a:tr>
              <a:tr h="1561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STD_AVG_TEMP_LAG5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-2.36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STD_PRECIPI_LAG5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-2.08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STD_CO_LAG4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-1.87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STD_RANGE_TEMP_LAG2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-1.82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STD_MAX_HUMI_LAG2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1.63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STD_TEMP_MAX_WIND_DIRECTION_2_LA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-1.00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STD_RANGE_HUMI_LAG3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0.67</a:t>
                      </a:r>
                    </a:p>
                  </a:txBody>
                  <a:tcPr marL="12700" marR="12700" marT="12700" marB="0" anchor="ctr"/>
                </a:tc>
              </a:tr>
              <a:tr h="966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STD_O3_LAG4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-0.37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542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예측값</a:t>
            </a:r>
            <a:r>
              <a:rPr lang="en-US" altLang="ko-KR" dirty="0" smtClean="0"/>
              <a:t>(Training Data)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497353" y="811978"/>
            <a:ext cx="4792099" cy="421881"/>
            <a:chOff x="394726" y="1041850"/>
            <a:chExt cx="4792099" cy="421881"/>
          </a:xfrm>
        </p:grpSpPr>
        <p:sp>
          <p:nvSpPr>
            <p:cNvPr id="10" name="직사각형 9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5775" y="1050559"/>
              <a:ext cx="47010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최종 예측 모형</a:t>
              </a:r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_Model 2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450409" y="2134590"/>
            <a:ext cx="5512795" cy="3111340"/>
            <a:chOff x="233557" y="2261198"/>
            <a:chExt cx="5755414" cy="3248271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3557" y="2676493"/>
              <a:ext cx="5755414" cy="2832976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2493932" y="2261198"/>
              <a:ext cx="8899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 smtClean="0">
                  <a:latin typeface="YDIYGO320" charset="0"/>
                  <a:ea typeface="YDIYGO320" charset="0"/>
                  <a:cs typeface="YDIYGO320" charset="0"/>
                </a:rPr>
                <a:t>환자 수</a:t>
              </a:r>
              <a:endParaRPr lang="en-US" b="1" dirty="0">
                <a:latin typeface="YDIYGO320" charset="0"/>
                <a:ea typeface="YDIYGO320" charset="0"/>
                <a:cs typeface="YDIYGO320" charset="0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318130" y="2134590"/>
            <a:ext cx="5538908" cy="3128101"/>
            <a:chOff x="6165412" y="2261198"/>
            <a:chExt cx="5538908" cy="3128101"/>
          </a:xfrm>
        </p:grpSpPr>
        <p:sp>
          <p:nvSpPr>
            <p:cNvPr id="13" name="TextBox 12"/>
            <p:cNvSpPr txBox="1"/>
            <p:nvPr/>
          </p:nvSpPr>
          <p:spPr>
            <a:xfrm>
              <a:off x="8215759" y="2261198"/>
              <a:ext cx="1438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 smtClean="0">
                  <a:latin typeface="YDIYGO320" charset="0"/>
                  <a:ea typeface="YDIYGO320" charset="0"/>
                  <a:cs typeface="YDIYGO320" charset="0"/>
                </a:rPr>
                <a:t>환자 수</a:t>
              </a:r>
              <a:r>
                <a:rPr lang="en-US" altLang="ko-KR" b="1" dirty="0" smtClean="0">
                  <a:latin typeface="YDIYGO320" charset="0"/>
                  <a:ea typeface="YDIYGO320" charset="0"/>
                  <a:cs typeface="YDIYGO320" charset="0"/>
                </a:rPr>
                <a:t>(</a:t>
              </a:r>
              <a:r>
                <a:rPr lang="ko-KR" altLang="en-US" b="1" dirty="0" smtClean="0">
                  <a:latin typeface="YDIYGO320" charset="0"/>
                  <a:ea typeface="YDIYGO320" charset="0"/>
                  <a:cs typeface="YDIYGO320" charset="0"/>
                </a:rPr>
                <a:t>예측</a:t>
              </a:r>
              <a:r>
                <a:rPr lang="en-US" altLang="ko-KR" b="1" dirty="0" smtClean="0">
                  <a:latin typeface="YDIYGO320" charset="0"/>
                  <a:ea typeface="YDIYGO320" charset="0"/>
                  <a:cs typeface="YDIYGO320" charset="0"/>
                </a:rPr>
                <a:t>)</a:t>
              </a:r>
              <a:endParaRPr lang="en-US" b="1" dirty="0">
                <a:latin typeface="YDIYGO320" charset="0"/>
                <a:ea typeface="YDIYGO320" charset="0"/>
                <a:cs typeface="YDIYGO320" charset="0"/>
              </a:endParaRPr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65412" y="2658794"/>
              <a:ext cx="5538908" cy="2730505"/>
            </a:xfrm>
            <a:prstGeom prst="rect">
              <a:avLst/>
            </a:prstGeom>
          </p:spPr>
        </p:pic>
      </p:grpSp>
      <p:sp>
        <p:nvSpPr>
          <p:cNvPr id="14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170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예측값</a:t>
            </a:r>
            <a:r>
              <a:rPr lang="en-US" altLang="ko-KR" dirty="0" smtClean="0"/>
              <a:t>(Scoring Data)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335" y="1884289"/>
            <a:ext cx="8360953" cy="4133923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497353" y="811978"/>
            <a:ext cx="4792099" cy="421881"/>
            <a:chOff x="394726" y="1041850"/>
            <a:chExt cx="4792099" cy="421881"/>
          </a:xfrm>
        </p:grpSpPr>
        <p:sp>
          <p:nvSpPr>
            <p:cNvPr id="11" name="직사각형 10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5775" y="1050559"/>
              <a:ext cx="47010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최종 예측 모형</a:t>
              </a:r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_Model 2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382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434906" y="3130053"/>
            <a:ext cx="93221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2. </a:t>
            </a:r>
            <a:r>
              <a:rPr lang="ko-KR" altLang="en-US" sz="3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sz="3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1_</a:t>
            </a:r>
            <a:r>
              <a:rPr lang="ko-KR" altLang="en-US" sz="3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호흡기 질환 예측 모형</a:t>
            </a:r>
            <a:endParaRPr lang="en-US" altLang="ko-KR" sz="36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en-US" altLang="ko-KR" sz="2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2.1</a:t>
            </a:r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분석 주제 이해 및 개요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4724400" y="6398686"/>
            <a:ext cx="2743200" cy="365125"/>
          </a:xfrm>
        </p:spPr>
        <p:txBody>
          <a:bodyPr/>
          <a:lstStyle/>
          <a:p>
            <a:pPr algn="ctr"/>
            <a:r>
              <a:rPr lang="en-US" altLang="ko-KR" dirty="0" smtClean="0"/>
              <a:t>- </a:t>
            </a:r>
            <a:fld id="{11788B96-AF44-4562-8E99-BC707AF3CBFB}" type="slidenum">
              <a:rPr lang="ko-KR" altLang="en-US" smtClean="0"/>
              <a:pPr algn="ctr"/>
              <a:t>5</a:t>
            </a:fld>
            <a:r>
              <a:rPr lang="ko-KR" altLang="en-US" dirty="0" smtClean="0"/>
              <a:t> 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76" y="6248376"/>
            <a:ext cx="2023633" cy="642166"/>
          </a:xfrm>
          <a:prstGeom prst="rect">
            <a:avLst/>
          </a:prstGeom>
        </p:spPr>
      </p:pic>
      <p:sp>
        <p:nvSpPr>
          <p:cNvPr id="7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0414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228725"/>
            <a:ext cx="5507598" cy="5114395"/>
          </a:xfrm>
        </p:spPr>
        <p:txBody>
          <a:bodyPr/>
          <a:lstStyle/>
          <a:p>
            <a:r>
              <a:rPr lang="en-US" altLang="ko-KR" dirty="0" smtClean="0"/>
              <a:t>Scoring</a:t>
            </a:r>
          </a:p>
          <a:p>
            <a:pPr lvl="1"/>
            <a:r>
              <a:rPr lang="en-US" altLang="ko-KR" dirty="0" smtClean="0"/>
              <a:t>Scoring Data</a:t>
            </a:r>
            <a:r>
              <a:rPr lang="ko-KR" altLang="en-US" dirty="0" smtClean="0"/>
              <a:t>에 대해 </a:t>
            </a:r>
            <a:r>
              <a:rPr lang="ko-KR" altLang="en-US" dirty="0" err="1" smtClean="0"/>
              <a:t>타겟</a:t>
            </a:r>
            <a:r>
              <a:rPr lang="ko-KR" altLang="en-US" dirty="0" smtClean="0"/>
              <a:t> 예측 수행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2.3. </a:t>
            </a:r>
            <a:r>
              <a:rPr lang="ko-KR" altLang="en-US" dirty="0"/>
              <a:t>데이터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최종 예측 모형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857" y="2073819"/>
            <a:ext cx="2228850" cy="8572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3745" y="2179455"/>
            <a:ext cx="2162175" cy="866775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6187049" y="3273233"/>
            <a:ext cx="5594392" cy="2719795"/>
            <a:chOff x="6199447" y="3066757"/>
            <a:chExt cx="5594392" cy="2719795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99447" y="3786302"/>
              <a:ext cx="2733675" cy="2000250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33122" y="3066757"/>
              <a:ext cx="2860717" cy="2719795"/>
            </a:xfrm>
            <a:prstGeom prst="rect">
              <a:avLst/>
            </a:prstGeom>
          </p:spPr>
        </p:pic>
      </p:grpSp>
      <p:sp>
        <p:nvSpPr>
          <p:cNvPr id="13" name="내용 개체 틀 1"/>
          <p:cNvSpPr txBox="1">
            <a:spLocks/>
          </p:cNvSpPr>
          <p:nvPr/>
        </p:nvSpPr>
        <p:spPr>
          <a:xfrm>
            <a:off x="6096000" y="1220797"/>
            <a:ext cx="5507598" cy="5114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데이터 저장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Scoring Data </a:t>
            </a:r>
            <a:r>
              <a:rPr lang="ko-KR" altLang="en-US" dirty="0" smtClean="0"/>
              <a:t>저장</a:t>
            </a:r>
            <a:endParaRPr lang="en-US" altLang="ko-KR" dirty="0" smtClean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7521" y="3286633"/>
            <a:ext cx="271462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228725"/>
            <a:ext cx="11268636" cy="5114395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서울 </a:t>
            </a:r>
            <a:r>
              <a:rPr lang="en-US" altLang="ko-KR" dirty="0" smtClean="0"/>
              <a:t>25</a:t>
            </a:r>
            <a:r>
              <a:rPr lang="ko-KR" altLang="en-US" dirty="0" smtClean="0"/>
              <a:t>개 구를 </a:t>
            </a:r>
            <a:r>
              <a:rPr lang="ko-KR" altLang="en-US" dirty="0" err="1" smtClean="0"/>
              <a:t>두개의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Segment</a:t>
            </a:r>
            <a:r>
              <a:rPr lang="ko-KR" altLang="en-US" dirty="0" smtClean="0"/>
              <a:t>로 나누어 구분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다른 패턴 존재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환자들의 구성 비율에 있어서 차이를 보임</a:t>
            </a:r>
            <a:endParaRPr lang="en-US" altLang="ko-KR" dirty="0" smtClean="0"/>
          </a:p>
          <a:p>
            <a:pPr lvl="1"/>
            <a:r>
              <a:rPr lang="en-US" altLang="ko-KR" dirty="0" smtClean="0">
                <a:solidFill>
                  <a:srgbClr val="FD5555"/>
                </a:solidFill>
              </a:rPr>
              <a:t>Segment 1 : </a:t>
            </a:r>
            <a:r>
              <a:rPr lang="ko-KR" altLang="en-US" dirty="0" smtClean="0">
                <a:solidFill>
                  <a:srgbClr val="FD5555"/>
                </a:solidFill>
              </a:rPr>
              <a:t>환자 中 유아들의 비율이 높은 지역</a:t>
            </a:r>
            <a:endParaRPr lang="en-US" altLang="ko-KR" dirty="0" smtClean="0">
              <a:solidFill>
                <a:srgbClr val="FD5555"/>
              </a:solidFill>
            </a:endParaRPr>
          </a:p>
          <a:p>
            <a:pPr lvl="2"/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강동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강북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강서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관악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광진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구로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</a:t>
            </a: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금천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노원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도봉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동대문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동작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마포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서대문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서초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성동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성북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송파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양천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영등포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용산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은평</a:t>
            </a:r>
            <a:r>
              <a:rPr lang="en-US" altLang="ko-KR" dirty="0">
                <a:latin typeface="YDIYGO330" charset="0"/>
                <a:ea typeface="YDIYGO330" charset="0"/>
                <a:cs typeface="YDIYGO330" charset="0"/>
              </a:rPr>
              <a:t>,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 </a:t>
            </a: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중랑</a:t>
            </a:r>
            <a:endParaRPr lang="en-US" altLang="ko-KR" dirty="0" smtClean="0"/>
          </a:p>
          <a:p>
            <a:pPr lvl="1"/>
            <a:r>
              <a:rPr lang="en-US" altLang="ko-KR" dirty="0" smtClean="0">
                <a:solidFill>
                  <a:srgbClr val="FD5555"/>
                </a:solidFill>
              </a:rPr>
              <a:t>Segment 2 : </a:t>
            </a:r>
            <a:r>
              <a:rPr lang="ko-KR" altLang="en-US" dirty="0" smtClean="0">
                <a:solidFill>
                  <a:srgbClr val="FD5555"/>
                </a:solidFill>
              </a:rPr>
              <a:t>다른 지역에 비해 환자 中 </a:t>
            </a:r>
            <a:r>
              <a:rPr lang="en-US" altLang="ko-KR" dirty="0" smtClean="0">
                <a:solidFill>
                  <a:srgbClr val="FD5555"/>
                </a:solidFill>
              </a:rPr>
              <a:t>20 ~ 40</a:t>
            </a:r>
            <a:r>
              <a:rPr lang="ko-KR" altLang="en-US" dirty="0" smtClean="0">
                <a:solidFill>
                  <a:srgbClr val="FD5555"/>
                </a:solidFill>
              </a:rPr>
              <a:t>대가 많은 지역</a:t>
            </a:r>
            <a:endParaRPr lang="en-US" altLang="ko-KR" dirty="0" smtClean="0">
              <a:solidFill>
                <a:srgbClr val="FD5555"/>
              </a:solidFill>
            </a:endParaRPr>
          </a:p>
          <a:p>
            <a:pPr lvl="2"/>
            <a:r>
              <a:rPr lang="ko-KR" altLang="en-US" dirty="0" smtClean="0"/>
              <a:t>강남</a:t>
            </a:r>
            <a:r>
              <a:rPr lang="en-US" altLang="ko-KR" dirty="0" smtClean="0"/>
              <a:t>, </a:t>
            </a:r>
            <a:r>
              <a:rPr lang="ko-KR" altLang="en-US" dirty="0" smtClean="0"/>
              <a:t>중구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종로</a:t>
            </a:r>
            <a:endParaRPr lang="en-US" altLang="ko-KR" dirty="0" smtClean="0"/>
          </a:p>
          <a:p>
            <a:r>
              <a:rPr lang="ko-KR" altLang="en-US" dirty="0" smtClean="0"/>
              <a:t>각각의 </a:t>
            </a:r>
            <a:r>
              <a:rPr lang="en-US" altLang="ko-KR" dirty="0" smtClean="0"/>
              <a:t>Segment</a:t>
            </a:r>
            <a:r>
              <a:rPr lang="ko-KR" altLang="en-US" dirty="0" smtClean="0"/>
              <a:t>에 대하여 분석 진행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Model 1 - LAR </a:t>
            </a:r>
            <a:r>
              <a:rPr lang="ko-KR" altLang="en-US" dirty="0" smtClean="0"/>
              <a:t>회귀분석 모델</a:t>
            </a:r>
            <a:r>
              <a:rPr lang="en-US" altLang="ko-KR" dirty="0" smtClean="0"/>
              <a:t>, Model 2 - LASSO </a:t>
            </a:r>
            <a:r>
              <a:rPr lang="ko-KR" altLang="en-US" dirty="0" smtClean="0"/>
              <a:t>회귀분석 모델</a:t>
            </a:r>
            <a:endParaRPr lang="en-US" altLang="ko-KR" dirty="0" smtClean="0"/>
          </a:p>
          <a:p>
            <a:r>
              <a:rPr lang="en-US" altLang="ko-KR" dirty="0" err="1" smtClean="0">
                <a:solidFill>
                  <a:srgbClr val="FF0000"/>
                </a:solidFill>
              </a:rPr>
              <a:t>Sement</a:t>
            </a:r>
            <a:r>
              <a:rPr lang="en-US" altLang="ko-KR" dirty="0" smtClean="0">
                <a:solidFill>
                  <a:srgbClr val="FF0000"/>
                </a:solidFill>
              </a:rPr>
              <a:t> 1</a:t>
            </a:r>
            <a:r>
              <a:rPr lang="ko-KR" altLang="en-US" dirty="0" smtClean="0">
                <a:solidFill>
                  <a:srgbClr val="FF0000"/>
                </a:solidFill>
              </a:rPr>
              <a:t>에서 미세먼지의 영향력이 더 큼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유아가 성인보다 미세먼지에 더 영향을 받을 것이다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ko-KR" altLang="en-US" dirty="0" smtClean="0"/>
              <a:t>한계점</a:t>
            </a:r>
            <a:endParaRPr lang="en-US" altLang="ko-KR" dirty="0" smtClean="0"/>
          </a:p>
          <a:p>
            <a:pPr lvl="1"/>
            <a:r>
              <a:rPr lang="ko-KR" altLang="en-US" dirty="0" smtClean="0">
                <a:solidFill>
                  <a:srgbClr val="FD5555"/>
                </a:solidFill>
              </a:rPr>
              <a:t>환자의 집계가 실 거주지가 아닌 병원의 위치를 기준으로 이루어져 다른 지역 특성 변수의 </a:t>
            </a:r>
            <a:r>
              <a:rPr lang="en-US" altLang="ko-KR" dirty="0" smtClean="0">
                <a:solidFill>
                  <a:srgbClr val="FD5555"/>
                </a:solidFill>
              </a:rPr>
              <a:t>Mash-up</a:t>
            </a:r>
            <a:r>
              <a:rPr lang="ko-KR" altLang="en-US" dirty="0" smtClean="0">
                <a:solidFill>
                  <a:srgbClr val="FD5555"/>
                </a:solidFill>
              </a:rPr>
              <a:t> 곤란</a:t>
            </a:r>
            <a:endParaRPr lang="en-US" altLang="ko-KR" dirty="0" smtClean="0">
              <a:solidFill>
                <a:srgbClr val="FD5555"/>
              </a:solidFill>
            </a:endParaRPr>
          </a:p>
          <a:p>
            <a:pPr lvl="1"/>
            <a:r>
              <a:rPr lang="ko-KR" altLang="en-US" dirty="0" smtClean="0">
                <a:solidFill>
                  <a:srgbClr val="FD5555"/>
                </a:solidFill>
              </a:rPr>
              <a:t>데이터 탐색 결과 대기오염이나 날씨가 아닌 그 당일 전까지의 병원의 연속되어 휴무한 날 수가 커짐에 따라 환자 수의 큰 변동을 가져옴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ex) 2014-02-03(</a:t>
            </a:r>
            <a:r>
              <a:rPr lang="ko-KR" altLang="en-US" dirty="0" smtClean="0"/>
              <a:t>월</a:t>
            </a:r>
            <a:r>
              <a:rPr lang="en-US" altLang="ko-KR" dirty="0" smtClean="0"/>
              <a:t>) : </a:t>
            </a:r>
            <a:r>
              <a:rPr lang="ko-KR" altLang="en-US" dirty="0" smtClean="0"/>
              <a:t>설날과 주말이 겹쳐 연속 </a:t>
            </a:r>
            <a:r>
              <a:rPr lang="en-US" altLang="ko-KR" dirty="0"/>
              <a:t>4</a:t>
            </a:r>
            <a:r>
              <a:rPr lang="ko-KR" altLang="en-US" dirty="0" smtClean="0"/>
              <a:t>일 휴무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회귀분석의 모델 특성상 </a:t>
            </a:r>
            <a:r>
              <a:rPr lang="ko-KR" altLang="en-US" dirty="0" err="1" smtClean="0"/>
              <a:t>타겟의</a:t>
            </a:r>
            <a:r>
              <a:rPr lang="ko-KR" altLang="en-US" dirty="0" smtClean="0"/>
              <a:t> 큰 변동을 잡지 못하고 평균치만을 예측함</a:t>
            </a: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2.4. </a:t>
            </a:r>
            <a:r>
              <a:rPr lang="ko-KR" altLang="en-US" dirty="0" smtClean="0"/>
              <a:t>결론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5" name="직사각형 4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결론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7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018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31228" y="2940868"/>
            <a:ext cx="117295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3.</a:t>
            </a:r>
            <a:r>
              <a:rPr lang="ko-KR" altLang="en-US" sz="3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공기청정기의 공기질 개선효과를 이용한 마케팅 기획</a:t>
            </a:r>
            <a:endParaRPr lang="en-US" altLang="ko-KR" sz="36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3.1. </a:t>
            </a:r>
            <a:r>
              <a: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분석 주제 이해 및 개요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4724400" y="6398686"/>
            <a:ext cx="2743200" cy="365125"/>
          </a:xfrm>
        </p:spPr>
        <p:txBody>
          <a:bodyPr/>
          <a:lstStyle/>
          <a:p>
            <a:pPr algn="ctr"/>
            <a:r>
              <a:rPr lang="en-US" altLang="ko-KR" dirty="0" smtClean="0"/>
              <a:t>- </a:t>
            </a:r>
            <a:fld id="{11788B96-AF44-4562-8E99-BC707AF3CBFB}" type="slidenum">
              <a:rPr lang="ko-KR" altLang="en-US" smtClean="0"/>
              <a:pPr algn="ctr"/>
              <a:t>52</a:t>
            </a:fld>
            <a:r>
              <a:rPr lang="ko-KR" altLang="en-US" dirty="0" smtClean="0"/>
              <a:t> 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76" y="6248376"/>
            <a:ext cx="2023633" cy="642166"/>
          </a:xfrm>
          <a:prstGeom prst="rect">
            <a:avLst/>
          </a:prstGeom>
        </p:spPr>
      </p:pic>
      <p:sp>
        <p:nvSpPr>
          <p:cNvPr id="10" name="직사각형 10"/>
          <p:cNvSpPr/>
          <p:nvPr/>
        </p:nvSpPr>
        <p:spPr>
          <a:xfrm>
            <a:off x="10596648" y="181164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803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3.1</a:t>
            </a:r>
            <a:r>
              <a:rPr lang="en-US" altLang="ko-KR" dirty="0"/>
              <a:t>. </a:t>
            </a:r>
            <a:r>
              <a:rPr lang="ko-KR" altLang="en-US" dirty="0"/>
              <a:t>분석주제 이해 및 개요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8402" y="820687"/>
            <a:ext cx="246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분석 주제  </a:t>
            </a:r>
            <a:endParaRPr lang="ko-KR" altLang="en-US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42752" y="1524657"/>
            <a:ext cx="5240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공기청정기의 </a:t>
            </a:r>
            <a:r>
              <a:rPr lang="ko-KR" altLang="en-US" dirty="0" err="1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공기질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개선효과를 이용한 마케팅 기획</a:t>
            </a:r>
          </a:p>
        </p:txBody>
      </p:sp>
      <p:sp>
        <p:nvSpPr>
          <p:cNvPr id="16" name="내용 개체 틀 1"/>
          <p:cNvSpPr>
            <a:spLocks noGrp="1"/>
          </p:cNvSpPr>
          <p:nvPr>
            <p:ph idx="1"/>
          </p:nvPr>
        </p:nvSpPr>
        <p:spPr>
          <a:xfrm>
            <a:off x="772298" y="2189592"/>
            <a:ext cx="11053701" cy="3552117"/>
          </a:xfrm>
          <a:noFill/>
        </p:spPr>
        <p:txBody>
          <a:bodyPr>
            <a:noAutofit/>
          </a:bodyPr>
          <a:lstStyle/>
          <a:p>
            <a:r>
              <a:rPr lang="ko-KR" altLang="en-US" sz="2000" dirty="0" smtClean="0"/>
              <a:t>공기청정기의 </a:t>
            </a:r>
            <a:r>
              <a:rPr lang="ko-KR" altLang="en-US" sz="2000" dirty="0" err="1" smtClean="0"/>
              <a:t>공기질</a:t>
            </a:r>
            <a:r>
              <a:rPr lang="ko-KR" altLang="en-US" sz="2000" dirty="0" smtClean="0"/>
              <a:t> 개선효과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공기청정기 보유 가정의 외부 공기질 대비 내부 공기질 분석</a:t>
            </a:r>
          </a:p>
          <a:p>
            <a:r>
              <a:rPr lang="ko-KR" altLang="en-US" sz="2000" dirty="0" smtClean="0"/>
              <a:t>주제</a:t>
            </a:r>
            <a:r>
              <a:rPr lang="en-US" altLang="ko-KR" sz="2000" dirty="0"/>
              <a:t>1</a:t>
            </a:r>
            <a:r>
              <a:rPr lang="ko-KR" altLang="en-US" sz="2000" dirty="0"/>
              <a:t>분석 결과를 통해 </a:t>
            </a:r>
            <a:r>
              <a:rPr lang="en-US" altLang="ko-KR" sz="2000" dirty="0">
                <a:solidFill>
                  <a:srgbClr val="FF0000"/>
                </a:solidFill>
              </a:rPr>
              <a:t>pm10</a:t>
            </a:r>
            <a:r>
              <a:rPr lang="ko-KR" altLang="en-US" sz="2000" dirty="0">
                <a:solidFill>
                  <a:srgbClr val="FF0000"/>
                </a:solidFill>
              </a:rPr>
              <a:t>이 호흡기 환자에 영향을 끼침</a:t>
            </a:r>
            <a:r>
              <a:rPr lang="ko-KR" altLang="en-US" sz="2000" dirty="0"/>
              <a:t>을 알 수 </a:t>
            </a:r>
            <a:r>
              <a:rPr lang="ko-KR" altLang="en-US" sz="2000" dirty="0" smtClean="0"/>
              <a:t>있음</a:t>
            </a:r>
            <a:endParaRPr lang="en-US" altLang="ko-KR" sz="2000" dirty="0"/>
          </a:p>
          <a:p>
            <a:r>
              <a:rPr lang="ko-KR" altLang="en-US" sz="2000" dirty="0" smtClean="0"/>
              <a:t>마케팅 기획</a:t>
            </a:r>
            <a:endParaRPr lang="en-US" altLang="ko-KR" sz="2000" dirty="0" smtClean="0"/>
          </a:p>
          <a:p>
            <a:pPr lvl="1"/>
            <a:r>
              <a:rPr lang="ko-KR" altLang="en-US" sz="1800" dirty="0" err="1" smtClean="0"/>
              <a:t>코웨이</a:t>
            </a:r>
            <a:r>
              <a:rPr lang="ko-KR" altLang="en-US" sz="1800" dirty="0" smtClean="0"/>
              <a:t> 공기청정기의 </a:t>
            </a:r>
            <a:r>
              <a:rPr lang="ko-KR" altLang="en-US" sz="1800" dirty="0" err="1" smtClean="0"/>
              <a:t>보급율을</a:t>
            </a:r>
            <a:r>
              <a:rPr lang="ko-KR" altLang="en-US" sz="1800" dirty="0" smtClean="0"/>
              <a:t> 토대로 마케팅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설문지 결과를 토대로 마케팅</a:t>
            </a:r>
          </a:p>
          <a:p>
            <a:pPr lvl="1"/>
            <a:r>
              <a:rPr lang="ko-KR" altLang="en-US" sz="1800" dirty="0" smtClean="0"/>
              <a:t>설문지 응답자 거주지역 </a:t>
            </a:r>
            <a:r>
              <a:rPr lang="ko-KR" altLang="en-US" sz="1800" b="1" dirty="0" smtClean="0">
                <a:solidFill>
                  <a:srgbClr val="3B69AA"/>
                </a:solidFill>
              </a:rPr>
              <a:t>서울</a:t>
            </a:r>
            <a:r>
              <a:rPr lang="ko-KR" altLang="en-US" sz="1800" dirty="0" smtClean="0"/>
              <a:t>만 필터</a:t>
            </a:r>
          </a:p>
          <a:p>
            <a:pPr lvl="1"/>
            <a:r>
              <a:rPr lang="ko-KR" altLang="en-US" sz="1800" dirty="0" smtClean="0"/>
              <a:t>응답자 수 </a:t>
            </a:r>
            <a:r>
              <a:rPr lang="en-US" altLang="ko-KR" sz="1800" dirty="0" smtClean="0"/>
              <a:t>: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344</a:t>
            </a:r>
            <a:r>
              <a:rPr lang="ko-KR" altLang="en-US" sz="1800" dirty="0" smtClean="0"/>
              <a:t>명</a:t>
            </a:r>
            <a:endParaRPr lang="en-US" altLang="ko-KR" sz="1800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772298" y="1501962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989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3.1. </a:t>
            </a:r>
            <a:r>
              <a:rPr lang="ko-KR" altLang="en-US" dirty="0"/>
              <a:t>분석주제 이해 및 개요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988675" y="1748707"/>
            <a:ext cx="5654614" cy="3044530"/>
            <a:chOff x="5794121" y="3202562"/>
            <a:chExt cx="5654614" cy="3044530"/>
          </a:xfrm>
        </p:grpSpPr>
        <p:grpSp>
          <p:nvGrpSpPr>
            <p:cNvPr id="20" name="그룹 19"/>
            <p:cNvGrpSpPr/>
            <p:nvPr/>
          </p:nvGrpSpPr>
          <p:grpSpPr>
            <a:xfrm>
              <a:off x="5794121" y="3202562"/>
              <a:ext cx="5654614" cy="2903150"/>
              <a:chOff x="5862947" y="3104934"/>
              <a:chExt cx="5654614" cy="2903150"/>
            </a:xfrm>
          </p:grpSpPr>
          <p:pic>
            <p:nvPicPr>
              <p:cNvPr id="2" name="그림 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971101" y="3313307"/>
                <a:ext cx="5165921" cy="2694777"/>
              </a:xfrm>
              <a:prstGeom prst="rect">
                <a:avLst/>
              </a:prstGeom>
            </p:spPr>
          </p:pic>
          <p:pic>
            <p:nvPicPr>
              <p:cNvPr id="19" name="그림 1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62947" y="3104934"/>
                <a:ext cx="5654614" cy="245497"/>
              </a:xfrm>
              <a:prstGeom prst="rect">
                <a:avLst/>
              </a:prstGeom>
            </p:spPr>
          </p:pic>
        </p:grpSp>
        <p:sp>
          <p:nvSpPr>
            <p:cNvPr id="21" name="TextBox 20"/>
            <p:cNvSpPr txBox="1"/>
            <p:nvPr/>
          </p:nvSpPr>
          <p:spPr>
            <a:xfrm>
              <a:off x="9183322" y="5939315"/>
              <a:ext cx="19930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2015.03.04 </a:t>
              </a:r>
              <a:r>
                <a:rPr lang="ko-KR" altLang="en-US" sz="14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헬스조선</a:t>
              </a:r>
              <a:endParaRPr lang="ko-KR" altLang="en-US" sz="14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cxnSp>
          <p:nvCxnSpPr>
            <p:cNvPr id="22" name="직선 연결선 21"/>
            <p:cNvCxnSpPr/>
            <p:nvPr/>
          </p:nvCxnSpPr>
          <p:spPr>
            <a:xfrm>
              <a:off x="5953450" y="3609732"/>
              <a:ext cx="3760823" cy="990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실내 공기 오염의 심각성</a:t>
            </a:r>
            <a:endParaRPr lang="ko-KR" altLang="en-US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97353" y="1748707"/>
            <a:ext cx="5491322" cy="2234313"/>
            <a:chOff x="425702" y="1370335"/>
            <a:chExt cx="5491322" cy="2234313"/>
          </a:xfrm>
        </p:grpSpPr>
        <p:sp>
          <p:nvSpPr>
            <p:cNvPr id="5" name="TextBox 4"/>
            <p:cNvSpPr txBox="1"/>
            <p:nvPr/>
          </p:nvSpPr>
          <p:spPr>
            <a:xfrm>
              <a:off x="425702" y="3296871"/>
              <a:ext cx="19930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2015.06.26 </a:t>
              </a:r>
              <a:r>
                <a:rPr lang="ko-KR" altLang="en-US" sz="1400" dirty="0" err="1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머니투데이</a:t>
              </a:r>
              <a:endParaRPr lang="ko-KR" altLang="en-US" sz="14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425702" y="1370335"/>
              <a:ext cx="5491322" cy="1963646"/>
              <a:chOff x="425702" y="1370335"/>
              <a:chExt cx="5491322" cy="1963646"/>
            </a:xfrm>
          </p:grpSpPr>
          <p:grpSp>
            <p:nvGrpSpPr>
              <p:cNvPr id="30" name="그룹 29"/>
              <p:cNvGrpSpPr/>
              <p:nvPr/>
            </p:nvGrpSpPr>
            <p:grpSpPr>
              <a:xfrm>
                <a:off x="425702" y="1869198"/>
                <a:ext cx="5491322" cy="1464783"/>
                <a:chOff x="752163" y="1848524"/>
                <a:chExt cx="5491322" cy="1464783"/>
              </a:xfrm>
            </p:grpSpPr>
            <p:pic>
              <p:nvPicPr>
                <p:cNvPr id="12" name="그림 11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2163" y="1848524"/>
                  <a:ext cx="5491322" cy="1464783"/>
                </a:xfrm>
                <a:prstGeom prst="rect">
                  <a:avLst/>
                </a:prstGeom>
              </p:spPr>
            </p:pic>
            <p:cxnSp>
              <p:nvCxnSpPr>
                <p:cNvPr id="7" name="직선 연결선 6"/>
                <p:cNvCxnSpPr/>
                <p:nvPr/>
              </p:nvCxnSpPr>
              <p:spPr>
                <a:xfrm>
                  <a:off x="2005782" y="2825784"/>
                  <a:ext cx="4188543" cy="197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직선 연결선 8"/>
                <p:cNvCxnSpPr/>
                <p:nvPr/>
              </p:nvCxnSpPr>
              <p:spPr>
                <a:xfrm>
                  <a:off x="752163" y="3033253"/>
                  <a:ext cx="811166" cy="15498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1" name="그림 3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9779" y="1370335"/>
                <a:ext cx="3839036" cy="423240"/>
              </a:xfrm>
              <a:prstGeom prst="rect">
                <a:avLst/>
              </a:prstGeom>
            </p:spPr>
          </p:pic>
        </p:grpSp>
      </p:grpSp>
      <p:sp>
        <p:nvSpPr>
          <p:cNvPr id="34" name="직사각형 3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40586" y="1527708"/>
            <a:ext cx="11516452" cy="33385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-윤고딕330" panose="02030504000101010101" pitchFamily="18" charset="-127"/>
            </a:endParaRPr>
          </a:p>
        </p:txBody>
      </p:sp>
      <p:sp>
        <p:nvSpPr>
          <p:cNvPr id="24" name="내용 개체 틀 1"/>
          <p:cNvSpPr txBox="1">
            <a:spLocks/>
          </p:cNvSpPr>
          <p:nvPr/>
        </p:nvSpPr>
        <p:spPr>
          <a:xfrm>
            <a:off x="2101984" y="5373815"/>
            <a:ext cx="7988033" cy="658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20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ü"/>
            </a:pPr>
            <a:r>
              <a:rPr lang="ko-KR" altLang="en-US" sz="1800" dirty="0"/>
              <a:t>실외 공기질 뿐만 아니라 </a:t>
            </a:r>
            <a:r>
              <a:rPr lang="ko-KR" altLang="en-US" sz="3200" dirty="0">
                <a:solidFill>
                  <a:srgbClr val="FF0000"/>
                </a:solidFill>
              </a:rPr>
              <a:t>실내 공기질 중요도 </a:t>
            </a:r>
            <a:r>
              <a:rPr lang="ko-KR" altLang="en-US" sz="1800" dirty="0"/>
              <a:t>상승</a:t>
            </a:r>
          </a:p>
        </p:txBody>
      </p:sp>
    </p:spTree>
    <p:extLst>
      <p:ext uri="{BB962C8B-B14F-4D97-AF65-F5344CB8AC3E}">
        <p14:creationId xmlns:p14="http://schemas.microsoft.com/office/powerpoint/2010/main" val="489820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3.1. </a:t>
            </a:r>
            <a:r>
              <a:rPr lang="ko-KR" altLang="en-US" dirty="0"/>
              <a:t>분석주제 이해 및 개요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설문조사 분석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1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5"/>
          <a:stretch/>
        </p:blipFill>
        <p:spPr>
          <a:xfrm>
            <a:off x="3989426" y="1464003"/>
            <a:ext cx="3737175" cy="2604014"/>
          </a:xfrm>
          <a:prstGeom prst="rect">
            <a:avLst/>
          </a:prstGeom>
        </p:spPr>
      </p:pic>
      <p:pic>
        <p:nvPicPr>
          <p:cNvPr id="13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89"/>
          <a:stretch/>
        </p:blipFill>
        <p:spPr>
          <a:xfrm>
            <a:off x="8028582" y="1464002"/>
            <a:ext cx="3740568" cy="2606559"/>
          </a:xfrm>
        </p:spPr>
      </p:pic>
      <p:grpSp>
        <p:nvGrpSpPr>
          <p:cNvPr id="18" name="Group 17"/>
          <p:cNvGrpSpPr/>
          <p:nvPr/>
        </p:nvGrpSpPr>
        <p:grpSpPr>
          <a:xfrm>
            <a:off x="-282378" y="1660912"/>
            <a:ext cx="4572000" cy="3754179"/>
            <a:chOff x="-282378" y="1454429"/>
            <a:chExt cx="4572000" cy="3754179"/>
          </a:xfrm>
        </p:grpSpPr>
        <p:graphicFrame>
          <p:nvGraphicFramePr>
            <p:cNvPr id="12" name="Chart 11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32344278"/>
                </p:ext>
              </p:extLst>
            </p:nvPr>
          </p:nvGraphicFramePr>
          <p:xfrm>
            <a:off x="-282378" y="1658826"/>
            <a:ext cx="4572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7" name="Group 16"/>
            <p:cNvGrpSpPr/>
            <p:nvPr/>
          </p:nvGrpSpPr>
          <p:grpSpPr>
            <a:xfrm>
              <a:off x="224836" y="1454429"/>
              <a:ext cx="3592826" cy="3754179"/>
              <a:chOff x="224836" y="1431279"/>
              <a:chExt cx="3592826" cy="3754179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224836" y="1431279"/>
                <a:ext cx="3513784" cy="375417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-윤고딕330" panose="02030504000101010101" pitchFamily="18" charset="-127"/>
                </a:endParaRPr>
              </a:p>
            </p:txBody>
          </p:sp>
          <p:sp>
            <p:nvSpPr>
              <p:cNvPr id="15" name="내용 개체 틀 1"/>
              <p:cNvSpPr txBox="1">
                <a:spLocks/>
              </p:cNvSpPr>
              <p:nvPr/>
            </p:nvSpPr>
            <p:spPr>
              <a:xfrm>
                <a:off x="553677" y="4740815"/>
                <a:ext cx="3263985" cy="44464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457200" indent="-45720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Wingdings" panose="05000000000000000000" pitchFamily="2" charset="2"/>
                  <a:buChar char="v"/>
                  <a:defRPr sz="2000" kern="1200">
                    <a:solidFill>
                      <a:schemeClr val="tx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defRPr>
                </a:lvl1pPr>
                <a:lvl2pPr marL="800100" indent="-3429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Wingdings" panose="05000000000000000000" pitchFamily="2" charset="2"/>
                  <a:buChar char="§"/>
                  <a:defRPr sz="1800" kern="1200">
                    <a:solidFill>
                      <a:schemeClr val="tx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defRPr>
                </a:lvl2pPr>
                <a:lvl3pPr marL="1200150" indent="-28575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-윤고딕330" panose="02030504000101010101" pitchFamily="18" charset="-127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ko-KR" altLang="en-US" sz="1400" dirty="0"/>
                  <a:t>실내공기질이 해롭다는 인식이 더 높음</a:t>
                </a:r>
              </a:p>
              <a:p>
                <a:pPr>
                  <a:buFont typeface="Wingdings" charset="2"/>
                  <a:buChar char="ü"/>
                </a:pPr>
                <a:endParaRPr lang="ko-KR" altLang="en-US" sz="1400" dirty="0"/>
              </a:p>
              <a:p>
                <a:pPr marL="0" indent="0" algn="ctr">
                  <a:buNone/>
                </a:pPr>
                <a:endParaRPr lang="ko-KR" altLang="en-US" sz="1400" dirty="0"/>
              </a:p>
              <a:p>
                <a:pPr marL="0" indent="0" algn="ctr">
                  <a:buNone/>
                </a:pPr>
                <a:endParaRPr lang="ko-KR" altLang="en-US" sz="1400" dirty="0"/>
              </a:p>
            </p:txBody>
          </p:sp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3878" y="4740815"/>
                <a:ext cx="317500" cy="279400"/>
              </a:xfrm>
              <a:prstGeom prst="rect">
                <a:avLst/>
              </a:prstGeom>
            </p:spPr>
          </p:pic>
        </p:grpSp>
      </p:grp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94595"/>
              </p:ext>
            </p:extLst>
          </p:nvPr>
        </p:nvGraphicFramePr>
        <p:xfrm>
          <a:off x="4016661" y="4187310"/>
          <a:ext cx="3709940" cy="1016000"/>
        </p:xfrm>
        <a:graphic>
          <a:graphicData uri="http://schemas.openxmlformats.org/drawingml/2006/table">
            <a:tbl>
              <a:tblPr/>
              <a:tblGrid>
                <a:gridCol w="353298"/>
                <a:gridCol w="2524051"/>
                <a:gridCol w="832591"/>
              </a:tblGrid>
              <a:tr h="2540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</a:rPr>
                        <a:t>TOP</a:t>
                      </a:r>
                      <a:r>
                        <a:rPr lang="en-US" sz="10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</a:rPr>
                        <a:t> 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응답비율</a:t>
                      </a:r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(%)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</a:rPr>
                        <a:t>250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환기가 번거러워 자주 못해서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 smtClean="0"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10.7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  <a:ea typeface="-윤고딕330" panose="02030504000101010101" pitchFamily="18" charset="-127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</a:rPr>
                        <a:t>202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밀폐된 공간이라서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9.9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  <a:ea typeface="-윤고딕330" panose="02030504000101010101" pitchFamily="18" charset="-127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</a:rPr>
                        <a:t>200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환기가 잘 안돼서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/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환기가 안되는 구조라서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9.3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  <a:ea typeface="-윤고딕330" panose="02030504000101010101" pitchFamily="18" charset="-127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596313"/>
              </p:ext>
            </p:extLst>
          </p:nvPr>
        </p:nvGraphicFramePr>
        <p:xfrm>
          <a:off x="8043896" y="4187310"/>
          <a:ext cx="3709940" cy="1016000"/>
        </p:xfrm>
        <a:graphic>
          <a:graphicData uri="http://schemas.openxmlformats.org/drawingml/2006/table">
            <a:tbl>
              <a:tblPr/>
              <a:tblGrid>
                <a:gridCol w="353298"/>
                <a:gridCol w="2524051"/>
                <a:gridCol w="832591"/>
              </a:tblGrid>
              <a:tr h="2540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</a:rPr>
                        <a:t>TOP</a:t>
                      </a:r>
                      <a:r>
                        <a:rPr lang="en-US" sz="10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</a:rPr>
                        <a:t> 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응답비율</a:t>
                      </a:r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(%)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250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환기가 번거러워 자주 못해서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20.3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  <a:ea typeface="-윤고딕330" panose="02030504000101010101" pitchFamily="18" charset="-127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</a:rPr>
                        <a:t>20</a:t>
                      </a:r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dirty="0" smtClean="0"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미세 먼지가 잘 안빠져 나가는 것 같아서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  <a:ea typeface="-윤고딕330" panose="02030504000101010101" pitchFamily="18" charset="-127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11.8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  <a:ea typeface="-윤고딕330" panose="02030504000101010101" pitchFamily="18" charset="-127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</a:rPr>
                        <a:t>20</a:t>
                      </a:r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먼지가 많아서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/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먼지가 자주 많이 쌓여서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 charset="0"/>
                          <a:ea typeface="-윤고딕330" panose="02030504000101010101" pitchFamily="18" charset="-127"/>
                        </a:rPr>
                        <a:t>10.1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 charset="0"/>
                        <a:ea typeface="-윤고딕330" panose="02030504000101010101" pitchFamily="18" charset="-127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4382288" y="1118709"/>
            <a:ext cx="2951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YDIYGO320" charset="0"/>
                <a:ea typeface="YDIYGO320" charset="0"/>
                <a:cs typeface="YDIYGO320" charset="0"/>
              </a:rPr>
              <a:t>실내 공기질이 더 해로운 이유</a:t>
            </a:r>
            <a:r>
              <a:rPr lang="en-US" altLang="ko-KR" sz="1400" dirty="0" smtClean="0">
                <a:latin typeface="YDIYGO320" charset="0"/>
                <a:ea typeface="YDIYGO320" charset="0"/>
                <a:cs typeface="YDIYGO320" charset="0"/>
              </a:rPr>
              <a:t>(1</a:t>
            </a:r>
            <a:r>
              <a:rPr lang="ko-KR" altLang="en-US" sz="1400" dirty="0" smtClean="0">
                <a:latin typeface="YDIYGO320" charset="0"/>
                <a:ea typeface="YDIYGO320" charset="0"/>
                <a:cs typeface="YDIYGO320" charset="0"/>
              </a:rPr>
              <a:t>순위</a:t>
            </a:r>
            <a:r>
              <a:rPr lang="en-US" altLang="ko-KR" sz="1400" dirty="0" smtClean="0">
                <a:latin typeface="YDIYGO320" charset="0"/>
                <a:ea typeface="YDIYGO320" charset="0"/>
                <a:cs typeface="YDIYGO320" charset="0"/>
              </a:rPr>
              <a:t>)</a:t>
            </a:r>
            <a:endParaRPr lang="en-US" sz="1400" dirty="0"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23141" y="1132955"/>
            <a:ext cx="2951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YDIYGO320" charset="0"/>
                <a:ea typeface="YDIYGO320" charset="0"/>
                <a:cs typeface="YDIYGO320" charset="0"/>
              </a:rPr>
              <a:t>실내 공기질이 더 해로운 이유</a:t>
            </a:r>
            <a:r>
              <a:rPr lang="en-US" altLang="ko-KR" sz="1400" dirty="0" smtClean="0">
                <a:latin typeface="YDIYGO320" charset="0"/>
                <a:ea typeface="YDIYGO320" charset="0"/>
                <a:cs typeface="YDIYGO320" charset="0"/>
              </a:rPr>
              <a:t>(2</a:t>
            </a:r>
            <a:r>
              <a:rPr lang="ko-KR" altLang="en-US" sz="1400" dirty="0" smtClean="0">
                <a:latin typeface="YDIYGO320" charset="0"/>
                <a:ea typeface="YDIYGO320" charset="0"/>
                <a:cs typeface="YDIYGO320" charset="0"/>
              </a:rPr>
              <a:t>순위</a:t>
            </a:r>
            <a:r>
              <a:rPr lang="en-US" altLang="ko-KR" sz="1400" dirty="0" smtClean="0">
                <a:latin typeface="YDIYGO320" charset="0"/>
                <a:ea typeface="YDIYGO320" charset="0"/>
                <a:cs typeface="YDIYGO320" charset="0"/>
              </a:rPr>
              <a:t>)</a:t>
            </a:r>
            <a:endParaRPr lang="en-US" sz="1400" dirty="0"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23" name="내용 개체 틀 1"/>
          <p:cNvSpPr txBox="1">
            <a:spLocks/>
          </p:cNvSpPr>
          <p:nvPr/>
        </p:nvSpPr>
        <p:spPr>
          <a:xfrm>
            <a:off x="4269297" y="5451002"/>
            <a:ext cx="6728903" cy="4446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20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600" dirty="0"/>
              <a:t>환기의 문제와 미세먼지에 대한 응답이 높은 것으로 보아</a:t>
            </a:r>
            <a:r>
              <a:rPr lang="en-US" altLang="ko-KR" sz="1600" dirty="0"/>
              <a:t>,</a:t>
            </a:r>
            <a:r>
              <a:rPr lang="ko-KR" altLang="en-US" sz="1600" dirty="0"/>
              <a:t> 잠재 수요가 많음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498" y="5451002"/>
            <a:ext cx="317500" cy="279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613072" y="5895645"/>
            <a:ext cx="89714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따라서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,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공기청정기의 </a:t>
            </a:r>
            <a:r>
              <a:rPr lang="ko-KR" altLang="en-US" sz="2000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미세먼지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와 </a:t>
            </a:r>
            <a:r>
              <a:rPr lang="ko-KR" altLang="en-US" sz="2000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제거효과를 </a:t>
            </a:r>
            <a:r>
              <a:rPr lang="ko-KR" altLang="en-US" sz="2000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구별로 분석</a:t>
            </a:r>
            <a:endParaRPr lang="en-US" altLang="ko-KR" sz="2000" dirty="0">
              <a:solidFill>
                <a:srgbClr val="FF0000"/>
              </a:solidFill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802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722189" y="3136613"/>
            <a:ext cx="47476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3.2. </a:t>
            </a:r>
            <a:r>
              <a:rPr lang="ko-KR" altLang="en-US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ko-KR" altLang="en-US" sz="32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4724400" y="6398686"/>
            <a:ext cx="2743200" cy="365125"/>
          </a:xfrm>
        </p:spPr>
        <p:txBody>
          <a:bodyPr/>
          <a:lstStyle/>
          <a:p>
            <a:pPr algn="ctr"/>
            <a:r>
              <a:rPr lang="en-US" altLang="ko-KR" dirty="0" smtClean="0"/>
              <a:t>- </a:t>
            </a:r>
            <a:fld id="{11788B96-AF44-4562-8E99-BC707AF3CBFB}" type="slidenum">
              <a:rPr lang="ko-KR" altLang="en-US" smtClean="0"/>
              <a:pPr algn="ctr"/>
              <a:t>56</a:t>
            </a:fld>
            <a:r>
              <a:rPr lang="ko-KR" altLang="en-US" dirty="0" smtClean="0"/>
              <a:t> 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76" y="6248376"/>
            <a:ext cx="2023633" cy="642166"/>
          </a:xfrm>
          <a:prstGeom prst="rect">
            <a:avLst/>
          </a:prstGeom>
        </p:spPr>
      </p:pic>
      <p:sp>
        <p:nvSpPr>
          <p:cNvPr id="10" name="직사각형 10"/>
          <p:cNvSpPr/>
          <p:nvPr/>
        </p:nvSpPr>
        <p:spPr>
          <a:xfrm>
            <a:off x="10596648" y="181164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302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66713" y="132965"/>
            <a:ext cx="6943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3.2. </a:t>
            </a:r>
            <a:r>
              <a:rPr lang="ko-KR" altLang="en-US" sz="32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altLang="ko-KR" sz="32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402" y="833749"/>
            <a:ext cx="3013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YDIYGO330" charset="0"/>
                <a:ea typeface="YDIYGO330" charset="0"/>
                <a:cs typeface="YDIYGO330" charset="0"/>
              </a:rPr>
              <a:t>테이블 설명 </a:t>
            </a:r>
            <a:endParaRPr lang="ko-KR" altLang="en-US" sz="20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015609" y="43385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-윤고딕330" panose="02030504000101010101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108733" y="5130163"/>
            <a:ext cx="2412460" cy="540000"/>
          </a:xfrm>
          <a:prstGeom prst="rect">
            <a:avLst/>
          </a:prstGeom>
          <a:solidFill>
            <a:srgbClr val="B889DB"/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실내 공기질</a:t>
            </a:r>
          </a:p>
          <a:p>
            <a:pPr algn="ctr"/>
            <a:r>
              <a:rPr lang="en-US" sz="1400" dirty="0" err="1" smtClean="0">
                <a:latin typeface="YDIYGO330" charset="0"/>
                <a:ea typeface="YDIYGO330" charset="0"/>
                <a:cs typeface="YDIYGO330" charset="0"/>
              </a:rPr>
              <a:t>Iaq_data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1913237" y="1906815"/>
            <a:ext cx="2764798" cy="2444400"/>
            <a:chOff x="665455" y="1613438"/>
            <a:chExt cx="2764798" cy="2444400"/>
          </a:xfrm>
        </p:grpSpPr>
        <p:grpSp>
          <p:nvGrpSpPr>
            <p:cNvPr id="9" name="Group 8"/>
            <p:cNvGrpSpPr/>
            <p:nvPr/>
          </p:nvGrpSpPr>
          <p:grpSpPr>
            <a:xfrm>
              <a:off x="975799" y="1613438"/>
              <a:ext cx="2144110" cy="914400"/>
              <a:chOff x="1061545" y="1827749"/>
              <a:chExt cx="2144110" cy="914400"/>
            </a:xfrm>
          </p:grpSpPr>
          <p:sp>
            <p:nvSpPr>
              <p:cNvPr id="5" name="Rounded Rectangle 4"/>
              <p:cNvSpPr/>
              <p:nvPr/>
            </p:nvSpPr>
            <p:spPr>
              <a:xfrm>
                <a:off x="1061545" y="1827749"/>
                <a:ext cx="2144110" cy="914400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-윤고딕330" panose="02030504000101010101" pitchFamily="18" charset="-127"/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1133105" y="1905632"/>
                <a:ext cx="2000989" cy="762000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-윤고딕330" panose="02030504000101010101" pitchFamily="18" charset="-127"/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1252279" y="1857371"/>
              <a:ext cx="1630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 smtClean="0">
                  <a:latin typeface="YDIYGO320" charset="0"/>
                  <a:ea typeface="YDIYGO320" charset="0"/>
                  <a:cs typeface="YDIYGO320" charset="0"/>
                </a:rPr>
                <a:t>실내</a:t>
              </a:r>
              <a:r>
                <a:rPr lang="en-US" altLang="ko-KR" b="1" dirty="0" smtClean="0">
                  <a:latin typeface="YDIYGO320" charset="0"/>
                  <a:ea typeface="YDIYGO320" charset="0"/>
                  <a:cs typeface="YDIYGO320" charset="0"/>
                </a:rPr>
                <a:t>/</a:t>
              </a:r>
              <a:r>
                <a:rPr lang="ko-KR" altLang="en-US" b="1" dirty="0" smtClean="0">
                  <a:latin typeface="YDIYGO320" charset="0"/>
                  <a:ea typeface="YDIYGO320" charset="0"/>
                  <a:cs typeface="YDIYGO320" charset="0"/>
                </a:rPr>
                <a:t>외부 차이</a:t>
              </a:r>
              <a:endParaRPr lang="en-US" b="1" dirty="0">
                <a:latin typeface="YDIYGO320" charset="0"/>
                <a:ea typeface="YDIYGO320" charset="0"/>
                <a:cs typeface="YDIYGO320" charset="0"/>
              </a:endParaRPr>
            </a:p>
          </p:txBody>
        </p:sp>
        <p:cxnSp>
          <p:nvCxnSpPr>
            <p:cNvPr id="17" name="Curved Connector 16"/>
            <p:cNvCxnSpPr>
              <a:stCxn id="5" idx="2"/>
            </p:cNvCxnSpPr>
            <p:nvPr/>
          </p:nvCxnSpPr>
          <p:spPr>
            <a:xfrm rot="5400000">
              <a:off x="591655" y="2601638"/>
              <a:ext cx="1530000" cy="1382400"/>
            </a:xfrm>
            <a:prstGeom prst="curvedConnector3">
              <a:avLst/>
            </a:prstGeom>
            <a:ln>
              <a:solidFill>
                <a:schemeClr val="tx1"/>
              </a:solidFill>
              <a:prstDash val="sysDot"/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urved Connector 19"/>
            <p:cNvCxnSpPr>
              <a:stCxn id="5" idx="2"/>
            </p:cNvCxnSpPr>
            <p:nvPr/>
          </p:nvCxnSpPr>
          <p:spPr>
            <a:xfrm rot="16200000" flipH="1">
              <a:off x="1974053" y="2601450"/>
              <a:ext cx="1530000" cy="1382400"/>
            </a:xfrm>
            <a:prstGeom prst="curvedConnector3">
              <a:avLst/>
            </a:prstGeom>
            <a:ln>
              <a:solidFill>
                <a:schemeClr val="tx1"/>
              </a:solidFill>
              <a:prstDash val="sysDot"/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860952" y="3503746"/>
              <a:ext cx="2413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YDIYGO320" charset="0"/>
                  <a:ea typeface="YDIYGO320" charset="0"/>
                  <a:cs typeface="YDIYGO320" charset="0"/>
                </a:rPr>
                <a:t>Join key</a:t>
              </a:r>
              <a:r>
                <a:rPr lang="ko-KR" altLang="en-US" dirty="0" smtClean="0">
                  <a:latin typeface="YDIYGO320" charset="0"/>
                  <a:ea typeface="YDIYGO320" charset="0"/>
                  <a:cs typeface="YDIYGO320" charset="0"/>
                </a:rPr>
                <a:t> </a:t>
              </a:r>
              <a:r>
                <a:rPr lang="en-US" altLang="ko-KR" dirty="0" smtClean="0">
                  <a:latin typeface="YDIYGO320" charset="0"/>
                  <a:ea typeface="YDIYGO320" charset="0"/>
                  <a:cs typeface="YDIYGO320" charset="0"/>
                </a:rPr>
                <a:t>:</a:t>
              </a:r>
              <a:r>
                <a:rPr lang="ko-KR" altLang="en-US" dirty="0" smtClean="0">
                  <a:latin typeface="YDIYGO320" charset="0"/>
                  <a:ea typeface="YDIYGO320" charset="0"/>
                  <a:cs typeface="YDIYGO320" charset="0"/>
                </a:rPr>
                <a:t> </a:t>
              </a:r>
              <a:r>
                <a:rPr lang="en-US" altLang="ko-KR" dirty="0" smtClean="0">
                  <a:latin typeface="YDIYGO320" charset="0"/>
                  <a:ea typeface="YDIYGO320" charset="0"/>
                  <a:cs typeface="YDIYGO320" charset="0"/>
                </a:rPr>
                <a:t>date, place</a:t>
              </a:r>
              <a:endParaRPr lang="en-US" altLang="ko-KR" dirty="0">
                <a:latin typeface="YDIYGO320" charset="0"/>
                <a:ea typeface="YDIYGO320" charset="0"/>
                <a:cs typeface="YDIYGO320" charset="0"/>
              </a:endParaRPr>
            </a:p>
          </p:txBody>
        </p:sp>
      </p:grp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817479"/>
              </p:ext>
            </p:extLst>
          </p:nvPr>
        </p:nvGraphicFramePr>
        <p:xfrm>
          <a:off x="8580418" y="3460883"/>
          <a:ext cx="16200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0000"/>
              </a:tblGrid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msr_pm10_val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msr_pm_25_val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gap_pm10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gap_pm25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40" name="Rectangle 39"/>
          <p:cNvSpPr/>
          <p:nvPr/>
        </p:nvSpPr>
        <p:spPr>
          <a:xfrm>
            <a:off x="5403895" y="2597130"/>
            <a:ext cx="2412460" cy="5388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실외 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대기오염도 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altLang="ko-KR" sz="1400" dirty="0" err="1">
                <a:latin typeface="YDIYGO330" charset="0"/>
                <a:ea typeface="YDIYGO330" charset="0"/>
                <a:cs typeface="YDIYGO330" charset="0"/>
              </a:rPr>
              <a:t>Air_Pollute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graphicFrame>
        <p:nvGraphicFramePr>
          <p:cNvPr id="41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7227533"/>
              </p:ext>
            </p:extLst>
          </p:nvPr>
        </p:nvGraphicFramePr>
        <p:xfrm>
          <a:off x="5800125" y="3460883"/>
          <a:ext cx="16200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0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date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place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PM10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PM25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3" name="직사각형 10"/>
          <p:cNvSpPr/>
          <p:nvPr/>
        </p:nvSpPr>
        <p:spPr>
          <a:xfrm>
            <a:off x="10596648" y="181164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108733" y="4476801"/>
            <a:ext cx="2412460" cy="54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실외 대기오염도</a:t>
            </a:r>
            <a:r>
              <a:rPr lang="en-US" altLang="ko-KR" sz="1400" dirty="0" err="1" smtClean="0">
                <a:latin typeface="YDIYGO330" charset="0"/>
                <a:ea typeface="YDIYGO330" charset="0"/>
                <a:cs typeface="YDIYGO330" charset="0"/>
              </a:rPr>
              <a:t>Air_Pollute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184188" y="2596553"/>
            <a:ext cx="2412460" cy="540000"/>
          </a:xfrm>
          <a:prstGeom prst="rect">
            <a:avLst/>
          </a:prstGeom>
          <a:solidFill>
            <a:srgbClr val="B889DB"/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실내 공기질</a:t>
            </a:r>
          </a:p>
          <a:p>
            <a:pPr algn="ctr"/>
            <a:r>
              <a:rPr lang="en-US" sz="1400" dirty="0" err="1" smtClean="0">
                <a:latin typeface="YDIYGO330" charset="0"/>
                <a:ea typeface="YDIYGO330" charset="0"/>
                <a:cs typeface="YDIYGO330" charset="0"/>
              </a:rPr>
              <a:t>Iaq_data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61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</a:t>
            </a:r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준비</a:t>
            </a:r>
            <a:endParaRPr 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009519"/>
              </p:ext>
            </p:extLst>
          </p:nvPr>
        </p:nvGraphicFramePr>
        <p:xfrm>
          <a:off x="142465" y="2960425"/>
          <a:ext cx="4632960" cy="242192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31520"/>
                <a:gridCol w="1423544"/>
                <a:gridCol w="2477896"/>
              </a:tblGrid>
              <a:tr h="2799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번호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변수 이름</a:t>
                      </a: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변수 </a:t>
                      </a:r>
                      <a:r>
                        <a:rPr lang="ko-KR" alt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설명</a:t>
                      </a:r>
                      <a:endParaRPr lang="ko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1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date</a:t>
                      </a: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관측일자</a:t>
                      </a:r>
                    </a:p>
                  </a:txBody>
                  <a:tcPr marL="54000" marR="6350" marT="6350" marB="0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2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</a:t>
                      </a:r>
                    </a:p>
                  </a:txBody>
                  <a:tcPr marL="5400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관측장소</a:t>
                      </a:r>
                    </a:p>
                  </a:txBody>
                  <a:tcPr marL="54000" marR="6350" marT="6350" marB="0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3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msr_pm10_val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실내 미세먼지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농도</a:t>
                      </a:r>
                    </a:p>
                  </a:txBody>
                  <a:tcPr marL="54000" marR="6350" marT="6350" marB="0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4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msr_pm_25_val</a:t>
                      </a: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실내 초미세먼지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농도</a:t>
                      </a:r>
                    </a:p>
                  </a:txBody>
                  <a:tcPr marL="54000" marR="6350" marT="6350" marB="0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5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공기 청정기 보유 유무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6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gap_pm10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실외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</a:t>
                      </a:r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실내 미세먼지 농도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306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7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gap_pm25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실외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-</a:t>
                      </a:r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실내 초미세먼지 농도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</a:tbl>
          </a:graphicData>
        </a:graphic>
      </p:graphicFrame>
      <p:grpSp>
        <p:nvGrpSpPr>
          <p:cNvPr id="7" name="그룹 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8" name="직사각형 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3" name="직사각형 2"/>
          <p:cNvSpPr/>
          <p:nvPr/>
        </p:nvSpPr>
        <p:spPr>
          <a:xfrm>
            <a:off x="3328150" y="135683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고객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기기별 실내 공기 오염도 측정 데이터</a:t>
            </a:r>
            <a:endParaRPr lang="ko-KR" altLang="en-US" dirty="0">
              <a:solidFill>
                <a:schemeClr val="bg1">
                  <a:lumMod val="6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15534" y="5375200"/>
            <a:ext cx="18774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관측치 </a:t>
            </a:r>
            <a:r>
              <a:rPr lang="en-US" altLang="ko-KR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:</a:t>
            </a:r>
            <a:r>
              <a:rPr lang="ko-KR" altLang="en-US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 </a:t>
            </a:r>
            <a:r>
              <a:rPr lang="en-US" altLang="ko-KR" sz="1400" b="1" dirty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1</a:t>
            </a:r>
            <a:r>
              <a:rPr lang="ko-KR" altLang="en-US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시간평균치</a:t>
            </a:r>
            <a:endParaRPr lang="en-US" sz="1400" b="1" dirty="0">
              <a:solidFill>
                <a:srgbClr val="FD5555"/>
              </a:solidFill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07204" y="1270920"/>
            <a:ext cx="2412460" cy="540000"/>
          </a:xfrm>
          <a:prstGeom prst="rect">
            <a:avLst/>
          </a:prstGeom>
          <a:solidFill>
            <a:srgbClr val="B889DB"/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실내 공기질</a:t>
            </a:r>
          </a:p>
          <a:p>
            <a:pPr algn="ctr"/>
            <a:r>
              <a:rPr lang="en-US" sz="1400" dirty="0" err="1" smtClean="0">
                <a:latin typeface="YDIYGO330" charset="0"/>
                <a:ea typeface="YDIYGO330" charset="0"/>
                <a:cs typeface="YDIYGO330" charset="0"/>
              </a:rPr>
              <a:t>Iaq_data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6" name="직사각형 10"/>
          <p:cNvSpPr/>
          <p:nvPr/>
        </p:nvSpPr>
        <p:spPr>
          <a:xfrm>
            <a:off x="10596648" y="181164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7" name="그림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3441" y="801333"/>
            <a:ext cx="2570400" cy="441914"/>
          </a:xfrm>
          <a:prstGeom prst="rect">
            <a:avLst/>
          </a:prstGeom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270163"/>
              </p:ext>
            </p:extLst>
          </p:nvPr>
        </p:nvGraphicFramePr>
        <p:xfrm>
          <a:off x="4927842" y="2952455"/>
          <a:ext cx="7095998" cy="91657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06948"/>
                <a:gridCol w="848175"/>
                <a:gridCol w="848175"/>
                <a:gridCol w="848175"/>
                <a:gridCol w="848175"/>
                <a:gridCol w="848175"/>
                <a:gridCol w="848175"/>
              </a:tblGrid>
              <a:tr h="305525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변수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</a:t>
                      </a:r>
                      <a:endParaRPr 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평균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표준편차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최솟값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최댓값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u="none" strike="noStrike" dirty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결측치</a:t>
                      </a:r>
                      <a:endParaRPr lang="ko-KR" altLang="en-US" sz="1400" b="1" i="0" u="none" strike="noStrike" dirty="0">
                        <a:solidFill>
                          <a:srgbClr val="112277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0552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msr_pm10_val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28,420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22.89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7.32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153.4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  <a:tr h="305525">
                <a:tc>
                  <a:txBody>
                    <a:bodyPr/>
                    <a:lstStyle/>
                    <a:p>
                      <a:pPr algn="ctr" fontAlgn="t"/>
                      <a:r>
                        <a:rPr lang="sv-SE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msr_pm_25_val</a:t>
                      </a:r>
                      <a:endParaRPr lang="sv-SE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28,420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21.75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6.45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138.1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400" u="none" strike="noStrike" dirty="0" smtClean="0"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graphicFrame>
        <p:nvGraphicFramePr>
          <p:cNvPr id="1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635705"/>
              </p:ext>
            </p:extLst>
          </p:nvPr>
        </p:nvGraphicFramePr>
        <p:xfrm>
          <a:off x="4927841" y="4072096"/>
          <a:ext cx="7096000" cy="13453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5817"/>
                <a:gridCol w="5743415"/>
                <a:gridCol w="786768"/>
              </a:tblGrid>
              <a:tr h="3363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  <a:latin typeface="YDIYGO320" charset="0"/>
                          <a:ea typeface="YDIYGO320" charset="0"/>
                          <a:cs typeface="YDIYGO320" charset="0"/>
                        </a:rPr>
                        <a:t>Type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  <a:latin typeface="YDIYGO320" charset="0"/>
                          <a:ea typeface="YDIYGO320" charset="0"/>
                          <a:cs typeface="YDIYGO320" charset="0"/>
                        </a:rPr>
                        <a:t>Type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YDIYGO320" charset="0"/>
                          <a:ea typeface="YDIYGO320" charset="0"/>
                          <a:cs typeface="YDIYGO320" charset="0"/>
                        </a:rPr>
                        <a:t>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YDIYGO320" charset="0"/>
                          <a:ea typeface="YDIYGO320" charset="0"/>
                          <a:cs typeface="YDIYGO320" charset="0"/>
                        </a:rPr>
                        <a:t>빈도수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C0C0"/>
                    </a:solidFill>
                  </a:tcPr>
                </a:tc>
              </a:tr>
              <a:tr h="3363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1</a:t>
                      </a:r>
                      <a:endParaRPr lang="ko-KR" altLang="en-US" sz="1400" dirty="0">
                        <a:latin typeface="Noto Sans CJK KR Light" panose="020B0300000000000000" pitchFamily="34" charset="-127"/>
                        <a:ea typeface="Noto Sans CJK KR Light" panose="020B03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공기 청정기를 보유하고 있고</a:t>
                      </a:r>
                      <a:r>
                        <a:rPr lang="en-US" altLang="ko-KR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, </a:t>
                      </a:r>
                      <a:r>
                        <a:rPr lang="ko-KR" altLang="en-US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꾸준히 주기적인 관리를 받고 있는 고객</a:t>
                      </a:r>
                      <a:endParaRPr lang="en-US" altLang="ko-KR" sz="1400" dirty="0" smtClean="0">
                        <a:latin typeface="Noto Sans CJK KR Light" panose="020B0300000000000000" pitchFamily="34" charset="-127"/>
                        <a:ea typeface="Noto Sans CJK KR Light" panose="020B03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20,888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363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2</a:t>
                      </a:r>
                      <a:endParaRPr lang="ko-KR" altLang="en-US" sz="1400" dirty="0">
                        <a:latin typeface="Noto Sans CJK KR Light" panose="020B0300000000000000" pitchFamily="34" charset="-127"/>
                        <a:ea typeface="Noto Sans CJK KR Light" panose="020B03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공기 청정기를 보유하고 있지만</a:t>
                      </a:r>
                      <a:r>
                        <a:rPr lang="en-US" altLang="ko-KR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, </a:t>
                      </a:r>
                      <a:r>
                        <a:rPr lang="ko-KR" altLang="en-US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주기적인 관리를 받지 않은 고객</a:t>
                      </a:r>
                      <a:endParaRPr lang="ko-KR" altLang="en-US" sz="1400" dirty="0">
                        <a:latin typeface="Noto Sans CJK KR Light" panose="020B0300000000000000" pitchFamily="34" charset="-127"/>
                        <a:ea typeface="Noto Sans CJK KR Light" panose="020B03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4,705</a:t>
                      </a:r>
                      <a:endParaRPr lang="ko-KR" altLang="en-US" sz="1400" dirty="0">
                        <a:latin typeface="Noto Sans CJK KR Light" panose="020B0300000000000000" pitchFamily="34" charset="-127"/>
                        <a:ea typeface="Noto Sans CJK KR Light" panose="020B0300000000000000" pitchFamily="34" charset="-127"/>
                      </a:endParaRPr>
                    </a:p>
                  </a:txBody>
                  <a:tcPr anchor="ctr"/>
                </a:tc>
              </a:tr>
              <a:tr h="3363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3</a:t>
                      </a:r>
                      <a:endParaRPr lang="ko-KR" altLang="en-US" sz="1400" dirty="0">
                        <a:latin typeface="Noto Sans CJK KR Light" panose="020B0300000000000000" pitchFamily="34" charset="-127"/>
                        <a:ea typeface="Noto Sans CJK KR Light" panose="020B03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공기 청정기를 보유하고 있지 않은 고객</a:t>
                      </a:r>
                      <a:endParaRPr lang="ko-KR" altLang="en-US" sz="1400" dirty="0">
                        <a:latin typeface="Noto Sans CJK KR Light" panose="020B0300000000000000" pitchFamily="34" charset="-127"/>
                        <a:ea typeface="Noto Sans CJK KR Light" panose="020B03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latin typeface="Noto Sans CJK KR Light" panose="020B0300000000000000" pitchFamily="34" charset="-127"/>
                          <a:ea typeface="Noto Sans CJK KR Light" panose="020B0300000000000000" pitchFamily="34" charset="-127"/>
                        </a:rPr>
                        <a:t>3,628</a:t>
                      </a:r>
                      <a:endParaRPr lang="ko-KR" altLang="en-US" sz="1400" dirty="0">
                        <a:latin typeface="Noto Sans CJK KR Light" panose="020B0300000000000000" pitchFamily="34" charset="-127"/>
                        <a:ea typeface="Noto Sans CJK KR Light" panose="020B0300000000000000" pitchFamily="34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4927840" y="2367079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변수 요약통계량</a:t>
            </a:r>
            <a:endParaRPr lang="en-US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2465" y="2367079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변수 요약통계량</a:t>
            </a:r>
            <a:endParaRPr lang="en-US" dirty="0">
              <a:latin typeface="YDIYGO330" charset="0"/>
              <a:ea typeface="YDIYGO330" charset="0"/>
              <a:cs typeface="YDIYGO33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22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</a:t>
            </a:r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준비</a:t>
            </a:r>
            <a:endParaRPr 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8" name="직사각형 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3" name="직사각형 2"/>
          <p:cNvSpPr/>
          <p:nvPr/>
        </p:nvSpPr>
        <p:spPr>
          <a:xfrm>
            <a:off x="3328150" y="135683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고객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기기별 실내 공기 오염도 측정 데이터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07204" y="1270920"/>
            <a:ext cx="2412460" cy="540000"/>
          </a:xfrm>
          <a:prstGeom prst="rect">
            <a:avLst/>
          </a:prstGeom>
          <a:solidFill>
            <a:srgbClr val="B889DB"/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실내 공기질</a:t>
            </a:r>
          </a:p>
          <a:p>
            <a:pPr algn="ctr"/>
            <a:r>
              <a:rPr lang="en-US" sz="1400" dirty="0" err="1" smtClean="0">
                <a:latin typeface="YDIYGO330" charset="0"/>
                <a:ea typeface="YDIYGO330" charset="0"/>
                <a:cs typeface="YDIYGO330" charset="0"/>
              </a:rPr>
              <a:t>Iaq_data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6" name="직사각형 10"/>
          <p:cNvSpPr/>
          <p:nvPr/>
        </p:nvSpPr>
        <p:spPr>
          <a:xfrm>
            <a:off x="10596648" y="181164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7" name="그림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3441" y="801333"/>
            <a:ext cx="2570400" cy="441914"/>
          </a:xfrm>
          <a:prstGeom prst="rect">
            <a:avLst/>
          </a:prstGeom>
        </p:spPr>
      </p:pic>
      <p:sp>
        <p:nvSpPr>
          <p:cNvPr id="20" name="내용 개체 틀 1"/>
          <p:cNvSpPr>
            <a:spLocks noGrp="1"/>
          </p:cNvSpPr>
          <p:nvPr>
            <p:ph idx="1"/>
          </p:nvPr>
        </p:nvSpPr>
        <p:spPr>
          <a:xfrm>
            <a:off x="542877" y="2001689"/>
            <a:ext cx="11268636" cy="457554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/>
              <a:t>파생변수</a:t>
            </a:r>
          </a:p>
          <a:p>
            <a:pPr lvl="1">
              <a:lnSpc>
                <a:spcPct val="150000"/>
              </a:lnSpc>
            </a:pPr>
            <a:r>
              <a:rPr lang="ko-KR" altLang="en-US" sz="1800" dirty="0" smtClean="0"/>
              <a:t>가정</a:t>
            </a:r>
            <a:r>
              <a:rPr lang="en-US" altLang="ko-KR" sz="1800" dirty="0" smtClean="0"/>
              <a:t>)</a:t>
            </a:r>
            <a:r>
              <a:rPr lang="ko-KR" altLang="en-US" sz="1800" dirty="0" smtClean="0"/>
              <a:t> 실내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외 공기오염도의 차이가 클 수록 공기 필터가 잘 된다</a:t>
            </a:r>
            <a:r>
              <a:rPr lang="en-US" altLang="ko-KR" sz="1800" dirty="0" smtClean="0"/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ko-KR" sz="1800" dirty="0" smtClean="0"/>
              <a:t>gap_pm10 : </a:t>
            </a:r>
            <a:r>
              <a:rPr lang="ko-KR" altLang="en-US" sz="1800" dirty="0" smtClean="0"/>
              <a:t>미세먼지 실내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외 공기오염도 차이</a:t>
            </a:r>
            <a:br>
              <a:rPr lang="ko-KR" altLang="en-US" sz="1800" dirty="0" smtClean="0"/>
            </a:br>
            <a:r>
              <a:rPr lang="en-US" altLang="ko-KR" sz="1800" dirty="0"/>
              <a:t>gap_pm10 = PM10 – msr_pm10_val</a:t>
            </a:r>
          </a:p>
          <a:p>
            <a:pPr lvl="1">
              <a:lnSpc>
                <a:spcPct val="150000"/>
              </a:lnSpc>
            </a:pPr>
            <a:r>
              <a:rPr lang="en-US" altLang="ko-KR" sz="1800" dirty="0" smtClean="0"/>
              <a:t>gap_pm25 : </a:t>
            </a:r>
            <a:r>
              <a:rPr lang="ko-KR" altLang="en-US" sz="1800" dirty="0" smtClean="0"/>
              <a:t>초미세먼지 실내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외 공기오염도 차이</a:t>
            </a:r>
            <a:r>
              <a:rPr lang="ko-KR" altLang="en-US" sz="1800" dirty="0"/>
              <a:t/>
            </a:r>
            <a:br>
              <a:rPr lang="ko-KR" altLang="en-US" sz="1800" dirty="0"/>
            </a:br>
            <a:r>
              <a:rPr lang="en-US" altLang="ko-KR" sz="1800" dirty="0" smtClean="0"/>
              <a:t>gap_pm25 = PM25 – msr_pm_25_val</a:t>
            </a:r>
          </a:p>
          <a:p>
            <a:pPr lvl="1">
              <a:lnSpc>
                <a:spcPct val="150000"/>
              </a:lnSpc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82211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2.1</a:t>
            </a:r>
            <a:r>
              <a:rPr lang="en-US" altLang="ko-KR" dirty="0"/>
              <a:t>. </a:t>
            </a:r>
            <a:r>
              <a:rPr lang="ko-KR" altLang="en-US" dirty="0"/>
              <a:t>분석주제 이해 및 개요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8402" y="820687"/>
            <a:ext cx="246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분석 주제  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649205" y="1348844"/>
            <a:ext cx="7638990" cy="418676"/>
            <a:chOff x="649205" y="1348844"/>
            <a:chExt cx="7638990" cy="418676"/>
          </a:xfrm>
        </p:grpSpPr>
        <p:sp>
          <p:nvSpPr>
            <p:cNvPr id="8" name="직사각형 7"/>
            <p:cNvSpPr/>
            <p:nvPr/>
          </p:nvSpPr>
          <p:spPr>
            <a:xfrm>
              <a:off x="649205" y="1348844"/>
              <a:ext cx="1260390" cy="406465"/>
            </a:xfrm>
            <a:prstGeom prst="rect">
              <a:avLst/>
            </a:prstGeom>
            <a:solidFill>
              <a:srgbClr val="4B80C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주제</a:t>
              </a:r>
              <a:r>
                <a:rPr lang="en-US" altLang="ko-KR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1</a:t>
              </a:r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936776" y="1367410"/>
              <a:ext cx="63514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err="1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공기질과</a:t>
              </a:r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 호흡기 질환과의 관계를 규명하는 예측모형 개발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6" name="내용 개체 틀 1"/>
          <p:cNvSpPr>
            <a:spLocks noGrp="1"/>
          </p:cNvSpPr>
          <p:nvPr>
            <p:ph idx="1"/>
          </p:nvPr>
        </p:nvSpPr>
        <p:spPr>
          <a:xfrm>
            <a:off x="588403" y="2000733"/>
            <a:ext cx="11603598" cy="4143395"/>
          </a:xfrm>
          <a:noFill/>
        </p:spPr>
        <p:txBody>
          <a:bodyPr>
            <a:noAutofit/>
          </a:bodyPr>
          <a:lstStyle/>
          <a:p>
            <a:pPr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 smtClean="0"/>
              <a:t>분석 목표</a:t>
            </a:r>
            <a:endParaRPr lang="en-US" altLang="ko-KR" sz="2000" dirty="0" smtClean="0"/>
          </a:p>
          <a:p>
            <a:pPr lvl="1"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dirty="0" smtClean="0">
                <a:solidFill>
                  <a:srgbClr val="FD5555"/>
                </a:solidFill>
              </a:rPr>
              <a:t>서울 </a:t>
            </a:r>
            <a:r>
              <a:rPr lang="en-US" altLang="ko-KR" sz="1800" dirty="0">
                <a:solidFill>
                  <a:srgbClr val="FD5555"/>
                </a:solidFill>
              </a:rPr>
              <a:t>25</a:t>
            </a:r>
            <a:r>
              <a:rPr lang="ko-KR" altLang="en-US" sz="1800" dirty="0">
                <a:solidFill>
                  <a:srgbClr val="FD5555"/>
                </a:solidFill>
              </a:rPr>
              <a:t>개 구</a:t>
            </a:r>
            <a:r>
              <a:rPr lang="ko-KR" altLang="en-US" sz="1800" dirty="0"/>
              <a:t>의 </a:t>
            </a:r>
            <a:r>
              <a:rPr lang="en-US" altLang="ko-KR" sz="1800" dirty="0">
                <a:solidFill>
                  <a:srgbClr val="FD5555"/>
                </a:solidFill>
              </a:rPr>
              <a:t>90</a:t>
            </a:r>
            <a:r>
              <a:rPr lang="ko-KR" altLang="en-US" sz="1800" dirty="0">
                <a:solidFill>
                  <a:srgbClr val="FD5555"/>
                </a:solidFill>
              </a:rPr>
              <a:t>일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동안의 </a:t>
            </a:r>
            <a:r>
              <a:rPr lang="ko-KR" altLang="en-US" sz="1800" dirty="0"/>
              <a:t>외부 </a:t>
            </a:r>
            <a:r>
              <a:rPr lang="ko-KR" altLang="en-US" sz="1800" dirty="0" err="1"/>
              <a:t>공기질에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따른</a:t>
            </a:r>
            <a:r>
              <a:rPr lang="en-US" altLang="ko-KR" sz="1800" dirty="0"/>
              <a:t> </a:t>
            </a:r>
            <a:r>
              <a:rPr lang="ko-KR" altLang="en-US" sz="1800" dirty="0" smtClean="0"/>
              <a:t>일별 </a:t>
            </a:r>
            <a:r>
              <a:rPr lang="ko-KR" altLang="en-US" sz="1800" dirty="0">
                <a:solidFill>
                  <a:srgbClr val="4E85CA"/>
                </a:solidFill>
              </a:rPr>
              <a:t>호흡기 질환</a:t>
            </a:r>
            <a:r>
              <a:rPr lang="ko-KR" altLang="en-US" sz="1800" dirty="0"/>
              <a:t>으로 내원하는 </a:t>
            </a:r>
            <a:r>
              <a:rPr lang="ko-KR" altLang="en-US" sz="1800" b="1" dirty="0" smtClean="0">
                <a:solidFill>
                  <a:srgbClr val="4E85CA"/>
                </a:solidFill>
              </a:rPr>
              <a:t>환자수</a:t>
            </a:r>
            <a:r>
              <a:rPr lang="en-US" altLang="ko-KR" sz="1800" b="1" dirty="0" smtClean="0">
                <a:solidFill>
                  <a:srgbClr val="4E85CA"/>
                </a:solidFill>
              </a:rPr>
              <a:t> </a:t>
            </a:r>
            <a:r>
              <a:rPr lang="ko-KR" altLang="en-US" sz="1800" b="1" dirty="0" smtClean="0">
                <a:solidFill>
                  <a:srgbClr val="4E85CA"/>
                </a:solidFill>
              </a:rPr>
              <a:t>예측</a:t>
            </a:r>
            <a:endParaRPr lang="en-US" altLang="ko-KR" sz="1800" b="1" dirty="0" smtClean="0">
              <a:solidFill>
                <a:srgbClr val="4E85CA"/>
              </a:solidFill>
            </a:endParaRPr>
          </a:p>
          <a:p>
            <a:pPr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 smtClean="0"/>
              <a:t>예측 기간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>
                <a:solidFill>
                  <a:srgbClr val="4B80C2"/>
                </a:solidFill>
              </a:rPr>
              <a:t>: </a:t>
            </a:r>
            <a:r>
              <a:rPr lang="en-US" altLang="ko-KR" sz="2000" dirty="0">
                <a:solidFill>
                  <a:srgbClr val="4B80C2"/>
                </a:solidFill>
              </a:rPr>
              <a:t>14</a:t>
            </a:r>
            <a:r>
              <a:rPr lang="ko-KR" altLang="en-US" sz="2000" dirty="0">
                <a:solidFill>
                  <a:srgbClr val="4B80C2"/>
                </a:solidFill>
              </a:rPr>
              <a:t>年 </a:t>
            </a:r>
            <a:r>
              <a:rPr lang="en-US" altLang="ko-KR" sz="2000" dirty="0">
                <a:solidFill>
                  <a:srgbClr val="4B80C2"/>
                </a:solidFill>
              </a:rPr>
              <a:t>9</a:t>
            </a:r>
            <a:r>
              <a:rPr lang="ko-KR" altLang="en-US" sz="2000" dirty="0">
                <a:solidFill>
                  <a:srgbClr val="4B80C2"/>
                </a:solidFill>
              </a:rPr>
              <a:t>월 </a:t>
            </a:r>
            <a:r>
              <a:rPr lang="en-US" altLang="ko-KR" sz="2000" dirty="0">
                <a:solidFill>
                  <a:srgbClr val="4B80C2"/>
                </a:solidFill>
              </a:rPr>
              <a:t>~</a:t>
            </a:r>
            <a:r>
              <a:rPr lang="ko-KR" altLang="en-US" sz="2000" dirty="0">
                <a:solidFill>
                  <a:srgbClr val="4B80C2"/>
                </a:solidFill>
              </a:rPr>
              <a:t> </a:t>
            </a:r>
            <a:r>
              <a:rPr lang="en-US" altLang="ko-KR" sz="2000" dirty="0">
                <a:solidFill>
                  <a:srgbClr val="4B80C2"/>
                </a:solidFill>
              </a:rPr>
              <a:t>12</a:t>
            </a:r>
            <a:r>
              <a:rPr lang="ko-KR" altLang="en-US" sz="2000" dirty="0">
                <a:solidFill>
                  <a:srgbClr val="4B80C2"/>
                </a:solidFill>
              </a:rPr>
              <a:t>월</a:t>
            </a:r>
            <a:endParaRPr lang="en-US" altLang="ko-KR" sz="2000" dirty="0" smtClean="0">
              <a:solidFill>
                <a:srgbClr val="4B80C2"/>
              </a:solidFill>
            </a:endParaRPr>
          </a:p>
          <a:p>
            <a:r>
              <a:rPr lang="ko-KR" altLang="en-US" sz="2000" dirty="0"/>
              <a:t>모델링 </a:t>
            </a:r>
            <a:r>
              <a:rPr lang="ko-KR" altLang="en-US" sz="2000" dirty="0" smtClean="0"/>
              <a:t>분석 기간 </a:t>
            </a:r>
            <a:r>
              <a:rPr lang="en-US" altLang="ko-KR" sz="2000" dirty="0"/>
              <a:t>: </a:t>
            </a:r>
            <a:r>
              <a:rPr lang="en-US" altLang="ko-KR" sz="2000" dirty="0" smtClean="0"/>
              <a:t>12</a:t>
            </a:r>
            <a:r>
              <a:rPr lang="ko-KR" altLang="en-US" sz="2000" dirty="0"/>
              <a:t>年 </a:t>
            </a:r>
            <a:r>
              <a:rPr lang="en-US" altLang="ko-KR" sz="2000" dirty="0"/>
              <a:t>1</a:t>
            </a:r>
            <a:r>
              <a:rPr lang="ko-KR" altLang="en-US" sz="2000" dirty="0"/>
              <a:t>월 </a:t>
            </a:r>
            <a:r>
              <a:rPr lang="en-US" altLang="ko-KR" sz="2000" dirty="0"/>
              <a:t>~ </a:t>
            </a:r>
            <a:r>
              <a:rPr lang="en-US" altLang="ko-KR" sz="2000" dirty="0" smtClean="0"/>
              <a:t>14</a:t>
            </a:r>
            <a:r>
              <a:rPr lang="ko-KR" altLang="en-US" sz="2000" dirty="0"/>
              <a:t>年 </a:t>
            </a:r>
            <a:r>
              <a:rPr lang="en-US" altLang="ko-KR" sz="2000" dirty="0"/>
              <a:t>8</a:t>
            </a:r>
            <a:r>
              <a:rPr lang="ko-KR" altLang="en-US" sz="2000" dirty="0" smtClean="0"/>
              <a:t>월</a:t>
            </a:r>
            <a:endParaRPr lang="en-US" altLang="ko-KR" sz="2000" dirty="0"/>
          </a:p>
          <a:p>
            <a:r>
              <a:rPr lang="ko-KR" altLang="en-US" sz="2000" dirty="0" smtClean="0"/>
              <a:t>공기질의 정의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서울 </a:t>
            </a:r>
            <a:r>
              <a:rPr lang="en-US" altLang="ko-KR" sz="2000" dirty="0" smtClean="0"/>
              <a:t>25</a:t>
            </a:r>
            <a:r>
              <a:rPr lang="ko-KR" altLang="en-US" sz="2000" dirty="0" smtClean="0"/>
              <a:t>개 구의 지역별 대기 오염도 및 날씨</a:t>
            </a:r>
            <a:endParaRPr lang="en-US" altLang="ko-KR" sz="2000" dirty="0"/>
          </a:p>
        </p:txBody>
      </p:sp>
      <p:sp>
        <p:nvSpPr>
          <p:cNvPr id="12" name="내용 개체 틀 1"/>
          <p:cNvSpPr txBox="1">
            <a:spLocks/>
          </p:cNvSpPr>
          <p:nvPr/>
        </p:nvSpPr>
        <p:spPr>
          <a:xfrm>
            <a:off x="2790628" y="4423077"/>
            <a:ext cx="6616371" cy="166203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 smtClean="0"/>
              <a:t>호흡기 질환의 조작적 정의</a:t>
            </a:r>
            <a:endParaRPr lang="en-US" altLang="ko-KR" sz="2400" dirty="0" smtClean="0"/>
          </a:p>
          <a:p>
            <a:pPr lvl="1"/>
            <a:r>
              <a:rPr lang="ko-KR" altLang="en-US" sz="1800" dirty="0" smtClean="0"/>
              <a:t>환자 유형 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외래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입원 제외</a:t>
            </a:r>
            <a:r>
              <a:rPr lang="en-US" altLang="ko-KR" sz="1800" dirty="0" smtClean="0"/>
              <a:t>)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요양기관 규모 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병원 또는 의원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주상병</a:t>
            </a:r>
            <a:r>
              <a:rPr lang="ko-KR" altLang="en-US" sz="1800" dirty="0" smtClean="0"/>
              <a:t> 또는 부상병 코드 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호흡기 관련코드 </a:t>
            </a:r>
            <a:r>
              <a:rPr lang="en-US" altLang="ko-KR" sz="1800" dirty="0" smtClean="0"/>
              <a:t>(J00 ~ J99)</a:t>
            </a:r>
          </a:p>
        </p:txBody>
      </p:sp>
      <p:sp>
        <p:nvSpPr>
          <p:cNvPr id="10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48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722189" y="3136613"/>
            <a:ext cx="47476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3.</a:t>
            </a:r>
            <a:r>
              <a:rPr lang="en-US" altLang="ko-KR" sz="32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3</a:t>
            </a:r>
            <a:r>
              <a:rPr lang="en-US" altLang="ko-KR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분석</a:t>
            </a:r>
            <a:endParaRPr lang="ko-KR" altLang="en-US" sz="32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4724400" y="6398686"/>
            <a:ext cx="2743200" cy="365125"/>
          </a:xfrm>
        </p:spPr>
        <p:txBody>
          <a:bodyPr/>
          <a:lstStyle/>
          <a:p>
            <a:pPr algn="ctr"/>
            <a:r>
              <a:rPr lang="en-US" altLang="ko-KR" dirty="0" smtClean="0"/>
              <a:t>- </a:t>
            </a:r>
            <a:fld id="{11788B96-AF44-4562-8E99-BC707AF3CBFB}" type="slidenum">
              <a:rPr lang="ko-KR" altLang="en-US" smtClean="0"/>
              <a:pPr algn="ctr"/>
              <a:t>60</a:t>
            </a:fld>
            <a:r>
              <a:rPr lang="ko-KR" altLang="en-US" dirty="0" smtClean="0"/>
              <a:t> 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76" y="6248376"/>
            <a:ext cx="2023633" cy="642166"/>
          </a:xfrm>
          <a:prstGeom prst="rect">
            <a:avLst/>
          </a:prstGeom>
        </p:spPr>
      </p:pic>
      <p:sp>
        <p:nvSpPr>
          <p:cNvPr id="10" name="직사각형 10"/>
          <p:cNvSpPr/>
          <p:nvPr/>
        </p:nvSpPr>
        <p:spPr>
          <a:xfrm>
            <a:off x="10596648" y="181164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795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1"/>
          <p:cNvSpPr txBox="1">
            <a:spLocks/>
          </p:cNvSpPr>
          <p:nvPr/>
        </p:nvSpPr>
        <p:spPr>
          <a:xfrm>
            <a:off x="991623" y="2926404"/>
            <a:ext cx="10208753" cy="12798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2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 CJK KR Medium" panose="020B0600000000000000" pitchFamily="34" charset="-127"/>
              </a:defRPr>
            </a:lvl1pPr>
            <a:lvl2pPr marL="800100" indent="-3429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 CJK KR Medium" panose="020B0600000000000000" pitchFamily="34" charset="-127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 CJK KR Medium" panose="020B0600000000000000" pitchFamily="34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/>
            </a:pPr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공기청정기의 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PM10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제거효과를 살펴보기 위해 </a:t>
            </a:r>
            <a:r>
              <a:rPr lang="en-US" altLang="ko-KR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type</a:t>
            </a:r>
            <a:r>
              <a:rPr lang="ko-KR" altLang="en-US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에 따라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</a:t>
            </a:r>
            <a:r>
              <a:rPr lang="ko-KR" altLang="en-US" dirty="0" err="1" smtClean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실내외</a:t>
            </a:r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미세먼지의 차이를 봄 </a:t>
            </a:r>
            <a:endParaRPr lang="en-US" altLang="ko-KR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  <a:p>
            <a:pPr>
              <a:buFont typeface="+mj-lt"/>
              <a:buAutoNum type="arabicPeriod"/>
            </a:pP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실내 미세먼지는 </a:t>
            </a:r>
            <a:r>
              <a:rPr lang="ko-KR" altLang="en-US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한 시간 단위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로 측정되어 있고 실외 미세먼지는 </a:t>
            </a:r>
            <a:r>
              <a:rPr lang="ko-KR" altLang="en-US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일 평균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으로 측정됨</a:t>
            </a:r>
            <a:endParaRPr lang="en-US" altLang="ko-KR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  <a:p>
            <a:pPr>
              <a:buFont typeface="+mj-lt"/>
              <a:buAutoNum type="arabicPeriod"/>
            </a:pP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실내 미세먼지를 일별 평균값과 실외 미세먼지 값의 차이를 </a:t>
            </a:r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비교함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  <a:p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  <a:p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PM10(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78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329868"/>
            <a:ext cx="5964332" cy="4861689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타입별로 동등하게 비교하기 위해 구 별로 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type1,2,3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이 동시에 존재하는 날의 데이터만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추출</a:t>
            </a:r>
          </a:p>
          <a:p>
            <a:pPr lvl="1"/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t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ype 1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데이터 월등히 많아 동등한 비교 불가</a:t>
            </a:r>
            <a:endParaRPr lang="en-US" altLang="ko-KR" dirty="0" smtClean="0">
              <a:latin typeface="YDIYGO330" panose="02030504000101010101" pitchFamily="18" charset="-127"/>
              <a:ea typeface="YDIYGO330" panose="02030504000101010101" pitchFamily="18" charset="-127"/>
              <a:cs typeface="YDIYGO320" charset="0"/>
            </a:endParaRPr>
          </a:p>
          <a:p>
            <a:endParaRPr lang="en-US" altLang="ko-KR" dirty="0" smtClean="0">
              <a:latin typeface="YDIYGO330" panose="02030504000101010101" pitchFamily="18" charset="-127"/>
              <a:ea typeface="YDIYGO330" panose="02030504000101010101" pitchFamily="18" charset="-127"/>
              <a:cs typeface="YDIYGO320" charset="0"/>
            </a:endParaRPr>
          </a:p>
          <a:p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추출된 데이터만을 사용하여 </a:t>
            </a:r>
            <a:b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</a:b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실외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미세먼지와 실내 미세먼지의 차이를 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type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별로 봄</a:t>
            </a:r>
          </a:p>
          <a:p>
            <a:endParaRPr lang="en-US" altLang="ko-KR" dirty="0" smtClean="0">
              <a:latin typeface="YDIYGO330" panose="02030504000101010101" pitchFamily="18" charset="-127"/>
              <a:ea typeface="YDIYGO330" panose="02030504000101010101" pitchFamily="18" charset="-127"/>
              <a:cs typeface="YDIYGO320" charset="0"/>
            </a:endParaRPr>
          </a:p>
          <a:p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t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ype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별 차이의 형태에 따라 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3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개의 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Segment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  <a:cs typeface="YDIYGO320" charset="0"/>
              </a:rPr>
              <a:t>로 나눔</a:t>
            </a:r>
            <a:endParaRPr lang="en-US" altLang="ko-KR" dirty="0" smtClean="0">
              <a:latin typeface="YDIYGO330" panose="02030504000101010101" pitchFamily="18" charset="-127"/>
              <a:ea typeface="YDIYGO330" panose="02030504000101010101" pitchFamily="18" charset="-127"/>
              <a:cs typeface="YDIYGO320" charset="0"/>
            </a:endParaRPr>
          </a:p>
          <a:p>
            <a:pPr lvl="1"/>
            <a:r>
              <a:rPr lang="en-US" altLang="ko-KR" dirty="0" err="1">
                <a:latin typeface="YDIYGO330" panose="02030504000101010101" pitchFamily="18" charset="-127"/>
                <a:ea typeface="YDIYGO330" panose="02030504000101010101" pitchFamily="18" charset="-127"/>
              </a:rPr>
              <a:t>Sement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 1 :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강북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강서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양천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중랑</a:t>
            </a:r>
            <a:endParaRPr lang="en-US" altLang="ko-KR" dirty="0">
              <a:latin typeface="YDIYGO330" panose="02030504000101010101" pitchFamily="18" charset="-127"/>
              <a:ea typeface="YDIYGO330" panose="02030504000101010101" pitchFamily="18" charset="-127"/>
            </a:endParaRPr>
          </a:p>
          <a:p>
            <a:pPr lvl="1"/>
            <a:r>
              <a:rPr lang="en-US" altLang="ko-KR" dirty="0" err="1">
                <a:latin typeface="YDIYGO330" panose="02030504000101010101" pitchFamily="18" charset="-127"/>
                <a:ea typeface="YDIYGO330" panose="02030504000101010101" pitchFamily="18" charset="-127"/>
              </a:rPr>
              <a:t>Sement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 2 :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강동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마포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송파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광진</a:t>
            </a:r>
            <a:endParaRPr lang="ko-KR" altLang="en-US" dirty="0">
              <a:latin typeface="YDIYGO330" panose="02030504000101010101" pitchFamily="18" charset="-127"/>
              <a:ea typeface="YDIYGO330" panose="02030504000101010101" pitchFamily="18" charset="-127"/>
            </a:endParaRPr>
          </a:p>
          <a:p>
            <a:pPr lvl="1"/>
            <a:r>
              <a:rPr lang="en-US" altLang="ko-KR" dirty="0" err="1">
                <a:latin typeface="YDIYGO330" panose="02030504000101010101" pitchFamily="18" charset="-127"/>
                <a:ea typeface="YDIYGO330" panose="02030504000101010101" pitchFamily="18" charset="-127"/>
              </a:rPr>
              <a:t>Sement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 3 :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강남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관악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노원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도봉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은평</a:t>
            </a:r>
            <a:endParaRPr lang="ko-KR" altLang="en-US" dirty="0">
              <a:latin typeface="YDIYGO330" panose="02030504000101010101" pitchFamily="18" charset="-127"/>
              <a:ea typeface="YDIYGO330" panose="02030504000101010101" pitchFamily="18" charset="-127"/>
              <a:cs typeface="YDIYGO320" charset="0"/>
            </a:endParaRPr>
          </a:p>
          <a:p>
            <a:pPr marL="457200" lvl="1" indent="0">
              <a:buNone/>
            </a:pPr>
            <a:endParaRPr lang="ko-KR" altLang="en-US" dirty="0" smtClean="0">
              <a:latin typeface="YDIYGO330" panose="02030504000101010101" pitchFamily="18" charset="-127"/>
              <a:ea typeface="YDIYGO330" panose="02030504000101010101" pitchFamily="18" charset="-127"/>
              <a:cs typeface="YDIYGO320" charset="0"/>
            </a:endParaRPr>
          </a:p>
          <a:p>
            <a:pPr lvl="1"/>
            <a:endParaRPr lang="ko-KR" altLang="en-US" dirty="0">
              <a:latin typeface="YDIYGO330" panose="02030504000101010101" pitchFamily="18" charset="-127"/>
              <a:ea typeface="YDIYGO330" panose="02030504000101010101" pitchFamily="18" charset="-127"/>
              <a:cs typeface="YDIYGO320" charset="0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PM10(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72951" y="4933507"/>
            <a:ext cx="755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999217" y="3291720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마포구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6449961" y="1220797"/>
            <a:ext cx="5366805" cy="4303042"/>
            <a:chOff x="6449961" y="1220797"/>
            <a:chExt cx="5366805" cy="4303042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9961" y="1220797"/>
              <a:ext cx="5366805" cy="430304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6804837" y="3241513"/>
              <a:ext cx="120205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강서구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44322" y="3925540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양천구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09592" y="4716489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관악구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757143" y="4177771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강남구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409276" y="4064350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송파구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933824" y="3398039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강동구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295860" y="2781354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중랑구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0104468" y="2143398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노원구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562210" y="1824422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도봉구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168809" y="2079604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강북구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991010" y="3327619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마포구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0221429" y="3461837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광진구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172285" y="2488614"/>
              <a:ext cx="613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은평구</a:t>
              </a:r>
              <a:endParaRPr lang="ko-KR" altLang="en-US" sz="11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7049386" y="5316389"/>
            <a:ext cx="1900034" cy="915253"/>
            <a:chOff x="7049386" y="5316389"/>
            <a:chExt cx="1900034" cy="915253"/>
          </a:xfrm>
        </p:grpSpPr>
        <p:sp>
          <p:nvSpPr>
            <p:cNvPr id="25" name="직사각형 24"/>
            <p:cNvSpPr/>
            <p:nvPr/>
          </p:nvSpPr>
          <p:spPr>
            <a:xfrm>
              <a:off x="7049386" y="5380068"/>
              <a:ext cx="237466" cy="180754"/>
            </a:xfrm>
            <a:prstGeom prst="rect">
              <a:avLst/>
            </a:prstGeom>
            <a:solidFill>
              <a:srgbClr val="A3D7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7049388" y="5677786"/>
              <a:ext cx="237466" cy="180754"/>
            </a:xfrm>
            <a:prstGeom prst="rect">
              <a:avLst/>
            </a:prstGeom>
            <a:solidFill>
              <a:srgbClr val="759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7049386" y="5986138"/>
              <a:ext cx="237466" cy="180754"/>
            </a:xfrm>
            <a:prstGeom prst="rect">
              <a:avLst/>
            </a:prstGeom>
            <a:solidFill>
              <a:srgbClr val="C79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306911" y="5316389"/>
              <a:ext cx="16315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Segment1</a:t>
              </a:r>
              <a:endParaRPr lang="ko-KR" altLang="en-US" sz="1400" dirty="0"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06909" y="5622845"/>
              <a:ext cx="16315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Segment2</a:t>
              </a:r>
              <a:endParaRPr lang="ko-KR" altLang="en-US" sz="1400" dirty="0"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317894" y="5923865"/>
              <a:ext cx="16315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Segment3</a:t>
              </a:r>
              <a:endParaRPr lang="ko-KR" altLang="en-US" sz="1400" dirty="0"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88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320036"/>
            <a:ext cx="10765398" cy="4861689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Segment</a:t>
            </a:r>
            <a:r>
              <a:rPr lang="en-US" altLang="ko-KR" sz="2000" dirty="0" smtClean="0"/>
              <a:t>1</a:t>
            </a:r>
          </a:p>
          <a:p>
            <a:pPr lvl="1"/>
            <a:r>
              <a:rPr lang="ko-KR" altLang="en-US" sz="1800" dirty="0">
                <a:solidFill>
                  <a:srgbClr val="FF0000"/>
                </a:solidFill>
              </a:rPr>
              <a:t>공기청정기의 효과가 가장 잘 나타남</a:t>
            </a:r>
            <a:endParaRPr lang="en-US" altLang="ko-KR" sz="1800" dirty="0">
              <a:solidFill>
                <a:srgbClr val="FF0000"/>
              </a:solidFill>
            </a:endParaRPr>
          </a:p>
          <a:p>
            <a:pPr lvl="1"/>
            <a:r>
              <a:rPr lang="en-US" altLang="ko-KR" sz="1800" dirty="0" smtClean="0"/>
              <a:t>Type1</a:t>
            </a:r>
            <a:r>
              <a:rPr lang="ko-KR" altLang="en-US" sz="1800" dirty="0" smtClean="0"/>
              <a:t>의 </a:t>
            </a:r>
            <a:r>
              <a:rPr lang="en-US" altLang="ko-KR" sz="1800" dirty="0" smtClean="0"/>
              <a:t>PM10 </a:t>
            </a:r>
            <a:r>
              <a:rPr lang="ko-KR" altLang="en-US" sz="1800" dirty="0" smtClean="0"/>
              <a:t>제거 효과가 가장 뛰어나고 </a:t>
            </a:r>
            <a:r>
              <a:rPr lang="en-US" altLang="ko-KR" sz="1800" dirty="0" smtClean="0"/>
              <a:t>type3</a:t>
            </a:r>
            <a:r>
              <a:rPr lang="ko-KR" altLang="en-US" sz="1800" dirty="0" smtClean="0"/>
              <a:t>의 효과가 가장 좋지 않은 구들의 그룹</a:t>
            </a:r>
            <a:endParaRPr lang="en-US" altLang="ko-KR" sz="1800" dirty="0" smtClean="0"/>
          </a:p>
          <a:p>
            <a:pPr lvl="1"/>
            <a:r>
              <a:rPr lang="ko-KR" altLang="en-US" sz="1800" dirty="0"/>
              <a:t>관리가 잘 되고 있는 지역</a:t>
            </a:r>
            <a:endParaRPr lang="ko-KR" altLang="en-US" sz="2000" dirty="0"/>
          </a:p>
          <a:p>
            <a:endParaRPr lang="ko-KR" altLang="en-US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244" y="3215713"/>
            <a:ext cx="2678399" cy="20088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62" y="3222007"/>
            <a:ext cx="2678399" cy="2008800"/>
          </a:xfrm>
          <a:prstGeom prst="rect">
            <a:avLst/>
          </a:prstGeom>
          <a:noFill/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0553" y="3222007"/>
            <a:ext cx="2678399" cy="20088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1990" y="3215713"/>
            <a:ext cx="2678400" cy="20088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370847" y="5244192"/>
            <a:ext cx="874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강서구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40238" y="5223697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강북구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7441" y="5223697"/>
            <a:ext cx="785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양천구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138132" y="5207587"/>
            <a:ext cx="757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중랑구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PM10(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82713" y="2959100"/>
            <a:ext cx="11851414" cy="25928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183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Segment</a:t>
            </a:r>
            <a:r>
              <a:rPr lang="en-US" altLang="ko-KR" sz="2000" dirty="0" smtClean="0"/>
              <a:t>2</a:t>
            </a:r>
          </a:p>
          <a:p>
            <a:pPr lvl="1"/>
            <a:r>
              <a:rPr lang="en-US" altLang="ko-KR" sz="1800" dirty="0" smtClean="0"/>
              <a:t>Type1</a:t>
            </a:r>
            <a:r>
              <a:rPr lang="ko-KR" altLang="en-US" sz="1800" dirty="0" smtClean="0"/>
              <a:t>의  </a:t>
            </a:r>
            <a:r>
              <a:rPr lang="en-US" altLang="ko-KR" sz="1800" dirty="0" smtClean="0"/>
              <a:t>PM10</a:t>
            </a:r>
            <a:r>
              <a:rPr lang="ko-KR" altLang="en-US" sz="1800" dirty="0" smtClean="0"/>
              <a:t> 제거효과가 가장 크지만 </a:t>
            </a:r>
            <a:r>
              <a:rPr lang="en-US" altLang="ko-KR" sz="1800" dirty="0" smtClean="0"/>
              <a:t>type3</a:t>
            </a:r>
            <a:r>
              <a:rPr lang="ko-KR" altLang="en-US" sz="1800" dirty="0" smtClean="0"/>
              <a:t>의 </a:t>
            </a:r>
            <a:r>
              <a:rPr lang="ko-KR" altLang="en-US" sz="1800" dirty="0" err="1" smtClean="0"/>
              <a:t>실내외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PM10 </a:t>
            </a:r>
            <a:r>
              <a:rPr lang="ko-KR" altLang="en-US" sz="1800" dirty="0" smtClean="0"/>
              <a:t>차이가 </a:t>
            </a:r>
            <a:r>
              <a:rPr lang="en-US" altLang="ko-KR" sz="1800" dirty="0" smtClean="0"/>
              <a:t>type2</a:t>
            </a:r>
            <a:r>
              <a:rPr lang="ko-KR" altLang="en-US" sz="1800" dirty="0" smtClean="0"/>
              <a:t>보다 큰 구들의 그룹</a:t>
            </a:r>
            <a:endParaRPr lang="en-US" altLang="ko-KR" sz="1800" dirty="0"/>
          </a:p>
          <a:p>
            <a:pPr lvl="1"/>
            <a:r>
              <a:rPr lang="ko-KR" altLang="en-US" sz="1800" dirty="0" smtClean="0">
                <a:solidFill>
                  <a:srgbClr val="FF0000"/>
                </a:solidFill>
              </a:rPr>
              <a:t>주기적으로 관리를 받지 못하는 공기청정기가 미세먼지를 제거하지 못할 가능성이 있음</a:t>
            </a:r>
            <a:endParaRPr lang="en-US" altLang="ko-KR" sz="1800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sz="1800" dirty="0"/>
              <a:t>Type2 </a:t>
            </a:r>
            <a:r>
              <a:rPr lang="ko-KR" altLang="en-US" sz="1800" dirty="0"/>
              <a:t>고객들이 주기적으로 관리를 받을 수 있는 방안을 마련하는 것이 필요함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ko-KR" altLang="en-US" sz="18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</a:t>
            </a:r>
            <a:r>
              <a:rPr lang="en-US" altLang="ko-KR" dirty="0"/>
              <a:t>. </a:t>
            </a:r>
            <a:r>
              <a:rPr lang="ko-KR" altLang="en-US" dirty="0"/>
              <a:t>데이터 분석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05641" y="5219881"/>
            <a:ext cx="848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마포구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20506" y="5223696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강동구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64590" y="5223698"/>
            <a:ext cx="821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광진구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106368" y="5244193"/>
            <a:ext cx="829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송파구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PM10(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73105" y="3226386"/>
            <a:ext cx="11851414" cy="2592870"/>
            <a:chOff x="182713" y="2959100"/>
            <a:chExt cx="11851414" cy="2592870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4953" y="3223051"/>
              <a:ext cx="2678400" cy="2008800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90600" y="3223051"/>
              <a:ext cx="2678400" cy="20088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81894" y="3223051"/>
              <a:ext cx="2678400" cy="2008800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36247" y="3223051"/>
              <a:ext cx="2678400" cy="20088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182713" y="2959100"/>
              <a:ext cx="11851414" cy="25928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-윤고딕3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375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Segment</a:t>
            </a:r>
            <a:r>
              <a:rPr lang="en-US" altLang="ko-KR" sz="2000" dirty="0" smtClean="0"/>
              <a:t>3</a:t>
            </a:r>
          </a:p>
          <a:p>
            <a:pPr lvl="1"/>
            <a:r>
              <a:rPr lang="en-US" altLang="ko-KR" sz="1800" dirty="0" smtClean="0"/>
              <a:t>Type2</a:t>
            </a:r>
            <a:r>
              <a:rPr lang="ko-KR" altLang="en-US" sz="1800" dirty="0" smtClean="0"/>
              <a:t>가 </a:t>
            </a:r>
            <a:r>
              <a:rPr lang="en-US" altLang="ko-KR" sz="1800" dirty="0" smtClean="0"/>
              <a:t>type1</a:t>
            </a:r>
            <a:r>
              <a:rPr lang="ko-KR" altLang="en-US" sz="1800" dirty="0" smtClean="0"/>
              <a:t>보다 미세먼지 제거 효과가 더 좋은 구들의 그룹</a:t>
            </a:r>
            <a:endParaRPr lang="en-US" altLang="ko-KR" sz="1800" dirty="0" smtClean="0"/>
          </a:p>
          <a:p>
            <a:pPr lvl="1"/>
            <a:r>
              <a:rPr lang="en-US" altLang="ko-KR" sz="1800" dirty="0" smtClean="0">
                <a:solidFill>
                  <a:srgbClr val="FF0000"/>
                </a:solidFill>
              </a:rPr>
              <a:t>Type1</a:t>
            </a:r>
            <a:r>
              <a:rPr lang="ko-KR" altLang="en-US" sz="1800" dirty="0" smtClean="0">
                <a:solidFill>
                  <a:srgbClr val="FF0000"/>
                </a:solidFill>
              </a:rPr>
              <a:t>이지만 관리가 잘 되지 않는 공기청정기가 많은 지역일 가능성이 있음</a:t>
            </a:r>
            <a:endParaRPr lang="en-US" altLang="ko-KR" sz="1800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sz="1800" dirty="0" smtClean="0"/>
              <a:t>공기청정기의 관리가 더 세심하게 필요한 지역</a:t>
            </a:r>
            <a:endParaRPr lang="ko-KR" altLang="en-US" sz="18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524" y="3216705"/>
            <a:ext cx="2678400" cy="20088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723" y="3216705"/>
            <a:ext cx="2678400" cy="20088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922" y="3216705"/>
            <a:ext cx="2678400" cy="20088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278828" y="5232566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노원구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51625" y="5232566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강남구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805925" y="5232566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관악구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PM10(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52500" y="2959100"/>
            <a:ext cx="10311840" cy="25928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688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Segment</a:t>
            </a:r>
            <a:r>
              <a:rPr lang="en-US" altLang="ko-KR" sz="2000" dirty="0" smtClean="0"/>
              <a:t>3</a:t>
            </a:r>
            <a:endParaRPr lang="en-US" altLang="ko-KR" sz="2000" dirty="0"/>
          </a:p>
          <a:p>
            <a:pPr lvl="1"/>
            <a:r>
              <a:rPr lang="en-US" altLang="ko-KR" sz="1800" dirty="0"/>
              <a:t>Type2</a:t>
            </a:r>
            <a:r>
              <a:rPr lang="ko-KR" altLang="en-US" sz="1800" dirty="0"/>
              <a:t>가 </a:t>
            </a:r>
            <a:r>
              <a:rPr lang="en-US" altLang="ko-KR" sz="1800" dirty="0"/>
              <a:t>type1</a:t>
            </a:r>
            <a:r>
              <a:rPr lang="ko-KR" altLang="en-US" sz="1800" dirty="0"/>
              <a:t>보다 미세먼지 제거 효과가 더 좋은 구들의 그룹</a:t>
            </a:r>
            <a:endParaRPr lang="en-US" altLang="ko-KR" sz="1800" dirty="0"/>
          </a:p>
          <a:p>
            <a:pPr lvl="1"/>
            <a:r>
              <a:rPr lang="en-US" altLang="ko-KR" sz="1800" dirty="0">
                <a:solidFill>
                  <a:srgbClr val="FF0000"/>
                </a:solidFill>
              </a:rPr>
              <a:t>Type1</a:t>
            </a:r>
            <a:r>
              <a:rPr lang="ko-KR" altLang="en-US" sz="1800" dirty="0">
                <a:solidFill>
                  <a:srgbClr val="FF0000"/>
                </a:solidFill>
              </a:rPr>
              <a:t>이지만 관리가 잘 되지 않는 공기청정기가 많은 지역일 가능성이 있음</a:t>
            </a:r>
            <a:endParaRPr lang="en-US" altLang="ko-KR" sz="1800" dirty="0">
              <a:solidFill>
                <a:srgbClr val="FF0000"/>
              </a:solidFill>
            </a:endParaRPr>
          </a:p>
          <a:p>
            <a:pPr lvl="1"/>
            <a:r>
              <a:rPr lang="ko-KR" altLang="en-US" sz="1800" dirty="0"/>
              <a:t>공기청정기의 관리가 더 세심하게 필요한 지역</a:t>
            </a:r>
          </a:p>
          <a:p>
            <a:endParaRPr lang="ko-KR" altLang="en-US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PM10(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11" name="직사각형 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790980" y="3184183"/>
            <a:ext cx="8610040" cy="2592870"/>
            <a:chOff x="1854200" y="2959100"/>
            <a:chExt cx="8610040" cy="259287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8032" y="3212139"/>
              <a:ext cx="2678400" cy="2008800"/>
            </a:xfrm>
            <a:prstGeom prst="rect">
              <a:avLst/>
            </a:prstGeom>
          </p:spPr>
        </p:pic>
        <p:pic>
          <p:nvPicPr>
            <p:cNvPr id="5" name="내용 개체 틀 52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1687" y="3214313"/>
              <a:ext cx="2678400" cy="20088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836349" y="5232566"/>
              <a:ext cx="7272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도봉구</a:t>
              </a:r>
              <a:endParaRPr lang="ko-KR" altLang="en-US" sz="1400" dirty="0"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834798" y="5232566"/>
              <a:ext cx="7272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은평구</a:t>
              </a:r>
              <a:endParaRPr lang="ko-KR" altLang="en-US" sz="1400" dirty="0"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854200" y="2959100"/>
              <a:ext cx="8610040" cy="25928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-윤고딕3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17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1290540"/>
            <a:ext cx="6099477" cy="4861689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타입별로</a:t>
            </a:r>
            <a:r>
              <a:rPr lang="ko-KR" altLang="en-US" dirty="0" smtClean="0"/>
              <a:t> </a:t>
            </a:r>
            <a:r>
              <a:rPr lang="ko-KR" altLang="en-US" dirty="0"/>
              <a:t>동등하게 비교하기 위해 구 별로 </a:t>
            </a:r>
            <a:r>
              <a:rPr lang="en-US" altLang="ko-KR" dirty="0"/>
              <a:t>type1,2,3 </a:t>
            </a:r>
            <a:r>
              <a:rPr lang="ko-KR" altLang="en-US" dirty="0"/>
              <a:t>이 동시에 존재하는 날의 데이터만 </a:t>
            </a:r>
            <a:r>
              <a:rPr lang="ko-KR" altLang="en-US" dirty="0" smtClean="0"/>
              <a:t>추출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추출된 데이터만을 사용하여 </a:t>
            </a:r>
            <a:r>
              <a:rPr lang="ko-KR" altLang="en-US" dirty="0"/>
              <a:t>실외 </a:t>
            </a:r>
            <a:r>
              <a:rPr lang="ko-KR" altLang="en-US" dirty="0" err="1" smtClean="0"/>
              <a:t>초미세먼지와</a:t>
            </a:r>
            <a:r>
              <a:rPr lang="ko-KR" altLang="en-US" dirty="0" smtClean="0"/>
              <a:t> </a:t>
            </a:r>
            <a:r>
              <a:rPr lang="ko-KR" altLang="en-US" dirty="0"/>
              <a:t>실내 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초미세먼지의</a:t>
            </a:r>
            <a:r>
              <a:rPr lang="ko-KR" altLang="en-US" dirty="0" smtClean="0"/>
              <a:t> </a:t>
            </a:r>
            <a:r>
              <a:rPr lang="ko-KR" altLang="en-US" dirty="0"/>
              <a:t>차이를 </a:t>
            </a:r>
            <a:r>
              <a:rPr lang="en-US" altLang="ko-KR" dirty="0" smtClean="0"/>
              <a:t>type</a:t>
            </a:r>
            <a:r>
              <a:rPr lang="ko-KR" altLang="en-US" dirty="0" smtClean="0"/>
              <a:t>별로</a:t>
            </a:r>
            <a:r>
              <a:rPr lang="en-US" altLang="ko-KR" dirty="0" smtClean="0"/>
              <a:t> </a:t>
            </a:r>
            <a:r>
              <a:rPr lang="ko-KR" altLang="en-US" dirty="0"/>
              <a:t>봄</a:t>
            </a:r>
            <a:r>
              <a:rPr lang="en-US" altLang="ko-KR" dirty="0" smtClean="0"/>
              <a:t> 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Type</a:t>
            </a:r>
            <a:r>
              <a:rPr lang="ko-KR" altLang="en-US" dirty="0" smtClean="0"/>
              <a:t>별 </a:t>
            </a:r>
            <a:r>
              <a:rPr lang="ko-KR" altLang="en-US" dirty="0"/>
              <a:t>차이의 형태에 따라 </a:t>
            </a:r>
            <a:r>
              <a:rPr lang="en-US" altLang="ko-KR" dirty="0"/>
              <a:t>4</a:t>
            </a:r>
            <a:r>
              <a:rPr lang="ko-KR" altLang="en-US" dirty="0"/>
              <a:t>개의 </a:t>
            </a:r>
            <a:r>
              <a:rPr lang="ko-KR" altLang="en-US" dirty="0" smtClean="0"/>
              <a:t>세그먼트로 나눔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Sement</a:t>
            </a:r>
            <a:r>
              <a:rPr lang="en-US" altLang="ko-KR" dirty="0" smtClean="0"/>
              <a:t> 1 : </a:t>
            </a:r>
            <a:r>
              <a:rPr lang="ko-KR" altLang="en-US" dirty="0"/>
              <a:t>강남</a:t>
            </a:r>
            <a:r>
              <a:rPr lang="en-US" altLang="ko-KR" dirty="0"/>
              <a:t>, </a:t>
            </a:r>
            <a:r>
              <a:rPr lang="ko-KR" altLang="en-US" dirty="0"/>
              <a:t>강서 </a:t>
            </a:r>
            <a:r>
              <a:rPr lang="en-US" altLang="ko-KR" dirty="0"/>
              <a:t>, </a:t>
            </a:r>
            <a:r>
              <a:rPr lang="ko-KR" altLang="en-US" dirty="0"/>
              <a:t>강북</a:t>
            </a:r>
            <a:r>
              <a:rPr lang="en-US" altLang="ko-KR" dirty="0"/>
              <a:t>, </a:t>
            </a:r>
            <a:r>
              <a:rPr lang="ko-KR" altLang="en-US" dirty="0"/>
              <a:t>관악</a:t>
            </a:r>
            <a:r>
              <a:rPr lang="en-US" altLang="ko-KR" dirty="0"/>
              <a:t>, </a:t>
            </a:r>
            <a:r>
              <a:rPr lang="ko-KR" altLang="en-US" dirty="0" smtClean="0"/>
              <a:t>양천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Sement</a:t>
            </a:r>
            <a:r>
              <a:rPr lang="en-US" altLang="ko-KR" dirty="0" smtClean="0"/>
              <a:t> 2 : </a:t>
            </a:r>
            <a:r>
              <a:rPr lang="ko-KR" altLang="en-US" dirty="0" smtClean="0"/>
              <a:t>강동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마포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송파</a:t>
            </a:r>
            <a:r>
              <a:rPr lang="en-US" altLang="ko-KR" dirty="0" smtClean="0"/>
              <a:t>, </a:t>
            </a:r>
            <a:r>
              <a:rPr lang="ko-KR" altLang="en-US" dirty="0" smtClean="0"/>
              <a:t>광진</a:t>
            </a:r>
            <a:endParaRPr lang="ko-KR" altLang="en-US" dirty="0"/>
          </a:p>
          <a:p>
            <a:pPr lvl="1"/>
            <a:r>
              <a:rPr lang="en-US" altLang="ko-KR" dirty="0" err="1"/>
              <a:t>Sement</a:t>
            </a:r>
            <a:r>
              <a:rPr lang="en-US" altLang="ko-KR" dirty="0"/>
              <a:t> </a:t>
            </a:r>
            <a:r>
              <a:rPr lang="en-US" altLang="ko-KR" dirty="0" smtClean="0"/>
              <a:t>3 </a:t>
            </a:r>
            <a:r>
              <a:rPr lang="en-US" altLang="ko-KR" dirty="0"/>
              <a:t>: </a:t>
            </a:r>
            <a:r>
              <a:rPr lang="ko-KR" altLang="en-US" dirty="0" smtClean="0"/>
              <a:t>노원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중랑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은평</a:t>
            </a:r>
            <a:endParaRPr lang="ko-KR" altLang="en-US" dirty="0"/>
          </a:p>
          <a:p>
            <a:pPr lvl="1"/>
            <a:r>
              <a:rPr lang="en-US" altLang="ko-KR" dirty="0" err="1"/>
              <a:t>Sement</a:t>
            </a:r>
            <a:r>
              <a:rPr lang="en-US" altLang="ko-KR" dirty="0"/>
              <a:t> </a:t>
            </a:r>
            <a:r>
              <a:rPr lang="en-US" altLang="ko-KR" dirty="0" smtClean="0"/>
              <a:t>4 </a:t>
            </a:r>
            <a:r>
              <a:rPr lang="en-US" altLang="ko-KR" dirty="0"/>
              <a:t>: </a:t>
            </a:r>
            <a:r>
              <a:rPr lang="ko-KR" altLang="en-US" dirty="0" smtClean="0"/>
              <a:t>도봉</a:t>
            </a:r>
            <a:endParaRPr lang="en-US" altLang="ko-KR" dirty="0" smtClean="0"/>
          </a:p>
          <a:p>
            <a:pPr lvl="2"/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PM25(</a:t>
            </a:r>
            <a:r>
              <a:rPr lang="ko-KR" altLang="en-US" sz="2000" dirty="0" err="1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 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903" y="1290540"/>
            <a:ext cx="5096948" cy="413896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04837" y="3241513"/>
            <a:ext cx="12020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강서구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04837" y="3241513"/>
            <a:ext cx="12020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강서구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386077" y="3883333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양천구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9592" y="4716489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관악구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757143" y="4177771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강남구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409276" y="4064350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송파구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933824" y="3398039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강동구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297646" y="2795526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중랑구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104468" y="2143398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노원구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562210" y="1824422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도봉구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266273" y="2206431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강북구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008842" y="3272470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마포구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242007" y="2574325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은평구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200163" y="3461837"/>
            <a:ext cx="613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광진구</a:t>
            </a:r>
            <a:endParaRPr lang="ko-KR" altLang="en-US" sz="1100" b="1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7030136" y="5037256"/>
            <a:ext cx="1900034" cy="1180604"/>
            <a:chOff x="7049386" y="5316389"/>
            <a:chExt cx="1900034" cy="1180604"/>
          </a:xfrm>
        </p:grpSpPr>
        <p:sp>
          <p:nvSpPr>
            <p:cNvPr id="37" name="직사각형 36"/>
            <p:cNvSpPr/>
            <p:nvPr/>
          </p:nvSpPr>
          <p:spPr>
            <a:xfrm>
              <a:off x="7049386" y="5380068"/>
              <a:ext cx="237466" cy="180754"/>
            </a:xfrm>
            <a:prstGeom prst="rect">
              <a:avLst/>
            </a:prstGeom>
            <a:solidFill>
              <a:srgbClr val="E28C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7049388" y="5677786"/>
              <a:ext cx="237466" cy="180754"/>
            </a:xfrm>
            <a:prstGeom prst="rect">
              <a:avLst/>
            </a:prstGeom>
            <a:solidFill>
              <a:srgbClr val="E0E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7049386" y="5973524"/>
              <a:ext cx="237466" cy="180754"/>
            </a:xfrm>
            <a:prstGeom prst="rect">
              <a:avLst/>
            </a:prstGeom>
            <a:solidFill>
              <a:srgbClr val="FEBF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306911" y="5316389"/>
              <a:ext cx="16315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Segment1</a:t>
              </a:r>
              <a:endParaRPr lang="ko-KR" altLang="en-US" sz="1400" dirty="0"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306909" y="5622845"/>
              <a:ext cx="16315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Segment2</a:t>
              </a:r>
              <a:endParaRPr lang="ko-KR" altLang="en-US" sz="1400" dirty="0"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317894" y="5923865"/>
              <a:ext cx="16315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Segment3</a:t>
              </a:r>
              <a:endParaRPr lang="ko-KR" altLang="en-US" sz="1400" dirty="0"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7049386" y="6269262"/>
              <a:ext cx="237466" cy="180754"/>
            </a:xfrm>
            <a:prstGeom prst="rect">
              <a:avLst/>
            </a:prstGeom>
            <a:solidFill>
              <a:srgbClr val="98D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317894" y="6189216"/>
              <a:ext cx="16315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Segment3</a:t>
              </a:r>
              <a:endParaRPr lang="ko-KR" altLang="en-US" sz="1400" dirty="0"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603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Segment</a:t>
            </a:r>
            <a:r>
              <a:rPr lang="en-US" altLang="ko-KR" sz="2000" dirty="0" smtClean="0"/>
              <a:t>1</a:t>
            </a:r>
          </a:p>
          <a:p>
            <a:pPr lvl="1"/>
            <a:r>
              <a:rPr lang="ko-KR" altLang="en-US" sz="1800" dirty="0">
                <a:solidFill>
                  <a:srgbClr val="FF0000"/>
                </a:solidFill>
              </a:rPr>
              <a:t>공기청정기의 효과가 가장 잘 </a:t>
            </a:r>
            <a:r>
              <a:rPr lang="ko-KR" altLang="en-US" sz="1800" dirty="0" smtClean="0">
                <a:solidFill>
                  <a:srgbClr val="FF0000"/>
                </a:solidFill>
              </a:rPr>
              <a:t>나타남</a:t>
            </a:r>
            <a:endParaRPr lang="en-US" altLang="ko-KR" sz="1800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sz="1800" dirty="0" smtClean="0"/>
              <a:t>Type1</a:t>
            </a:r>
            <a:r>
              <a:rPr lang="ko-KR" altLang="en-US" sz="1800" dirty="0" smtClean="0"/>
              <a:t>의 </a:t>
            </a:r>
            <a:r>
              <a:rPr lang="en-US" altLang="ko-KR" sz="1800" dirty="0" smtClean="0"/>
              <a:t>PM25 </a:t>
            </a:r>
            <a:r>
              <a:rPr lang="ko-KR" altLang="en-US" sz="1800" dirty="0" smtClean="0"/>
              <a:t>제거 효과가 가장 뛰어나고 </a:t>
            </a:r>
            <a:r>
              <a:rPr lang="en-US" altLang="ko-KR" sz="1800" dirty="0" smtClean="0"/>
              <a:t>type3</a:t>
            </a:r>
            <a:r>
              <a:rPr lang="ko-KR" altLang="en-US" sz="1800" dirty="0" smtClean="0"/>
              <a:t>의 효과가 가장 좋지 않은 구들의 그룹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관리가 잘 되고 있는 지역</a:t>
            </a:r>
            <a:endParaRPr lang="ko-KR" altLang="en-US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7" name="내용 개체 틀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660" y="3209924"/>
            <a:ext cx="2678400" cy="20088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966" y="3209924"/>
            <a:ext cx="2678400" cy="20088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1272" y="3209924"/>
            <a:ext cx="2678400" cy="2008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29330" y="5218724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강남구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23597" y="5223616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강서구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494854" y="5214865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강북구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PM25(</a:t>
            </a:r>
            <a:r>
              <a:rPr lang="ko-KR" altLang="en-US" sz="2000" dirty="0" err="1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 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68626" y="2959100"/>
            <a:ext cx="10679588" cy="25928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461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내용 개체 틀 1"/>
          <p:cNvSpPr>
            <a:spLocks noGrp="1"/>
          </p:cNvSpPr>
          <p:nvPr>
            <p:ph idx="1"/>
          </p:nvPr>
        </p:nvSpPr>
        <p:spPr>
          <a:xfrm>
            <a:off x="588402" y="1320036"/>
            <a:ext cx="10765398" cy="4861689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Segment</a:t>
            </a:r>
            <a:r>
              <a:rPr lang="en-US" altLang="ko-KR" sz="2000" dirty="0" smtClean="0"/>
              <a:t>1</a:t>
            </a:r>
          </a:p>
          <a:p>
            <a:pPr lvl="1"/>
            <a:r>
              <a:rPr lang="ko-KR" altLang="en-US" sz="1800" dirty="0">
                <a:solidFill>
                  <a:srgbClr val="FF0000"/>
                </a:solidFill>
              </a:rPr>
              <a:t>공기청정기의 효과가 가장 잘 </a:t>
            </a:r>
            <a:r>
              <a:rPr lang="ko-KR" altLang="en-US" sz="1800" dirty="0" smtClean="0">
                <a:solidFill>
                  <a:srgbClr val="FF0000"/>
                </a:solidFill>
              </a:rPr>
              <a:t>나타남</a:t>
            </a:r>
            <a:endParaRPr lang="en-US" altLang="ko-KR" sz="1800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sz="1800" dirty="0" smtClean="0"/>
              <a:t>Type1</a:t>
            </a:r>
            <a:r>
              <a:rPr lang="ko-KR" altLang="en-US" sz="1800" dirty="0" smtClean="0"/>
              <a:t>의 </a:t>
            </a:r>
            <a:r>
              <a:rPr lang="en-US" altLang="ko-KR" sz="1800" dirty="0" smtClean="0"/>
              <a:t>PM25 </a:t>
            </a:r>
            <a:r>
              <a:rPr lang="ko-KR" altLang="en-US" sz="1800" dirty="0" smtClean="0"/>
              <a:t>제거 효과가 가장 </a:t>
            </a:r>
            <a:r>
              <a:rPr lang="en-US" altLang="ko-KR" sz="1800" dirty="0" smtClean="0"/>
              <a:t>type3</a:t>
            </a:r>
            <a:r>
              <a:rPr lang="ko-KR" altLang="en-US" sz="1800" dirty="0" smtClean="0"/>
              <a:t>의 효과가 가장 좋지 않은 구들의 그룹</a:t>
            </a:r>
            <a:endParaRPr lang="en-US" altLang="ko-KR" sz="1800" dirty="0" smtClean="0"/>
          </a:p>
          <a:p>
            <a:pPr lvl="1"/>
            <a:r>
              <a:rPr lang="ko-KR" altLang="en-US" sz="1800" dirty="0"/>
              <a:t>관리가 잘 되고 있는 지역</a:t>
            </a:r>
            <a:endParaRPr lang="ko-KR" altLang="en-US" sz="2000" dirty="0"/>
          </a:p>
          <a:p>
            <a:endParaRPr lang="ko-KR" alt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PM25(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 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842884" y="3254521"/>
            <a:ext cx="8506232" cy="2592870"/>
            <a:chOff x="1855304" y="2959100"/>
            <a:chExt cx="8506232" cy="2592870"/>
          </a:xfrm>
        </p:grpSpPr>
        <p:sp>
          <p:nvSpPr>
            <p:cNvPr id="14" name="TextBox 13"/>
            <p:cNvSpPr txBox="1"/>
            <p:nvPr/>
          </p:nvSpPr>
          <p:spPr>
            <a:xfrm>
              <a:off x="3664724" y="5224916"/>
              <a:ext cx="7272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관악구</a:t>
              </a:r>
              <a:endParaRPr lang="ko-KR" altLang="en-US" sz="1400" dirty="0"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  <p:grpSp>
          <p:nvGrpSpPr>
            <p:cNvPr id="2" name="그룹 1"/>
            <p:cNvGrpSpPr/>
            <p:nvPr/>
          </p:nvGrpSpPr>
          <p:grpSpPr>
            <a:xfrm>
              <a:off x="1855304" y="2959100"/>
              <a:ext cx="8506232" cy="2592870"/>
              <a:chOff x="1855304" y="2959100"/>
              <a:chExt cx="8506232" cy="2592870"/>
            </a:xfrm>
          </p:grpSpPr>
          <p:pic>
            <p:nvPicPr>
              <p:cNvPr id="12" name="그림 1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42521" y="3209159"/>
                <a:ext cx="2678400" cy="2008800"/>
              </a:xfrm>
              <a:prstGeom prst="rect">
                <a:avLst/>
              </a:prstGeom>
            </p:spPr>
          </p:pic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75460" y="3209159"/>
                <a:ext cx="2678400" cy="2008800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8057339" y="5224916"/>
                <a:ext cx="72729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양천구</a:t>
                </a:r>
                <a:endParaRPr lang="ko-KR" altLang="en-US" sz="1400" dirty="0">
                  <a:latin typeface="Noto Sans CJK KR Medium" panose="020B0600000000000000" pitchFamily="34" charset="-127"/>
                  <a:ea typeface="Noto Sans CJK KR Medium" panose="020B0600000000000000" pitchFamily="34" charset="-127"/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855304" y="2959100"/>
                <a:ext cx="8506232" cy="25928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-윤고딕330" panose="0203050400010101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04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722189" y="3136613"/>
            <a:ext cx="47476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2.2. </a:t>
            </a:r>
            <a:r>
              <a:rPr lang="ko-KR" altLang="en-US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ko-KR" altLang="en-US" sz="32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4724400" y="6398686"/>
            <a:ext cx="2743200" cy="365125"/>
          </a:xfrm>
        </p:spPr>
        <p:txBody>
          <a:bodyPr/>
          <a:lstStyle/>
          <a:p>
            <a:pPr algn="ctr"/>
            <a:r>
              <a:rPr lang="en-US" altLang="ko-KR" dirty="0" smtClean="0"/>
              <a:t>- </a:t>
            </a:r>
            <a:fld id="{11788B96-AF44-4562-8E99-BC707AF3CBFB}" type="slidenum">
              <a:rPr lang="ko-KR" altLang="en-US" smtClean="0"/>
              <a:pPr algn="ctr"/>
              <a:t>7</a:t>
            </a:fld>
            <a:r>
              <a:rPr lang="ko-KR" altLang="en-US" dirty="0" smtClean="0"/>
              <a:t> 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76" y="6248376"/>
            <a:ext cx="2023633" cy="642166"/>
          </a:xfrm>
          <a:prstGeom prst="rect">
            <a:avLst/>
          </a:prstGeom>
        </p:spPr>
      </p:pic>
      <p:sp>
        <p:nvSpPr>
          <p:cNvPr id="7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620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Segment2</a:t>
            </a:r>
            <a:endParaRPr lang="en-US" altLang="ko-KR" sz="2000" dirty="0" smtClean="0"/>
          </a:p>
          <a:p>
            <a:pPr lvl="1"/>
            <a:r>
              <a:rPr lang="en-US" altLang="ko-KR" sz="1800" dirty="0" smtClean="0"/>
              <a:t>Type1</a:t>
            </a:r>
            <a:r>
              <a:rPr lang="ko-KR" altLang="en-US" sz="1800" dirty="0" smtClean="0"/>
              <a:t>의  </a:t>
            </a:r>
            <a:r>
              <a:rPr lang="en-US" altLang="ko-KR" sz="1800" dirty="0" smtClean="0"/>
              <a:t>PM25</a:t>
            </a:r>
            <a:r>
              <a:rPr lang="ko-KR" altLang="en-US" sz="1800" dirty="0" smtClean="0"/>
              <a:t> 제거효과가 가장 크지만 </a:t>
            </a:r>
            <a:r>
              <a:rPr lang="en-US" altLang="ko-KR" sz="1800" dirty="0" smtClean="0"/>
              <a:t>type3</a:t>
            </a:r>
            <a:r>
              <a:rPr lang="ko-KR" altLang="en-US" sz="1800" dirty="0" smtClean="0"/>
              <a:t>의 </a:t>
            </a:r>
            <a:r>
              <a:rPr lang="ko-KR" altLang="en-US" sz="1800" dirty="0" err="1" smtClean="0"/>
              <a:t>실내외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PM </a:t>
            </a:r>
            <a:r>
              <a:rPr lang="ko-KR" altLang="en-US" sz="1800" dirty="0" smtClean="0"/>
              <a:t>차이가 </a:t>
            </a:r>
            <a:r>
              <a:rPr lang="en-US" altLang="ko-KR" sz="1800" dirty="0" smtClean="0"/>
              <a:t>type2</a:t>
            </a:r>
            <a:r>
              <a:rPr lang="ko-KR" altLang="en-US" sz="1800" dirty="0" smtClean="0"/>
              <a:t>보다 큰 구들의 그룹</a:t>
            </a:r>
            <a:endParaRPr lang="en-US" altLang="ko-KR" sz="1800" dirty="0"/>
          </a:p>
          <a:p>
            <a:pPr lvl="1"/>
            <a:r>
              <a:rPr lang="ko-KR" altLang="en-US" sz="1800" dirty="0" smtClean="0">
                <a:solidFill>
                  <a:srgbClr val="FF0000"/>
                </a:solidFill>
              </a:rPr>
              <a:t>주기적으로 관리를 받지 못하는 공기청정기가 미세먼지를 제거하지 못할 가능성이 있음</a:t>
            </a:r>
            <a:endParaRPr lang="en-US" altLang="ko-KR" sz="1800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sz="1800" dirty="0" smtClean="0"/>
              <a:t>Type2 </a:t>
            </a:r>
            <a:r>
              <a:rPr lang="ko-KR" altLang="en-US" sz="1800" dirty="0" smtClean="0"/>
              <a:t>고객들이 주기적으로 관리를 받을 수 있는 방안을 마련하는 것이 필요함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ko-KR" altLang="en-US" sz="18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PM25(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 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73105" y="3156048"/>
            <a:ext cx="11851414" cy="2592870"/>
            <a:chOff x="182713" y="2959100"/>
            <a:chExt cx="11851414" cy="2592870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36515" y="3196787"/>
              <a:ext cx="2678400" cy="2008800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905" y="3196787"/>
              <a:ext cx="2678400" cy="20088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39210" y="3196787"/>
              <a:ext cx="2678400" cy="20088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33821" y="3196787"/>
              <a:ext cx="2678400" cy="20088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4406901" y="5166715"/>
              <a:ext cx="791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마포구</a:t>
              </a:r>
              <a:endParaRPr lang="ko-KR" altLang="en-US" sz="1400" dirty="0"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581491" y="5170531"/>
              <a:ext cx="7272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강동구</a:t>
              </a:r>
              <a:endParaRPr lang="ko-KR" altLang="en-US" sz="1400" dirty="0"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297590" y="5170532"/>
              <a:ext cx="7662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광진구</a:t>
              </a:r>
              <a:endParaRPr lang="ko-KR" altLang="en-US" sz="1400" dirty="0"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318896" y="5191027"/>
              <a:ext cx="773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송파구</a:t>
              </a:r>
              <a:endParaRPr lang="ko-KR" altLang="en-US" sz="1400" dirty="0"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2713" y="2959100"/>
              <a:ext cx="11851414" cy="25928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-윤고딕3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938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Segment3</a:t>
            </a:r>
          </a:p>
          <a:p>
            <a:pPr lvl="1"/>
            <a:r>
              <a:rPr lang="en-US" altLang="ko-KR" sz="1800" dirty="0" smtClean="0"/>
              <a:t>Type2</a:t>
            </a:r>
            <a:r>
              <a:rPr lang="ko-KR" altLang="en-US" sz="1800" dirty="0" smtClean="0"/>
              <a:t>가 </a:t>
            </a:r>
            <a:r>
              <a:rPr lang="en-US" altLang="ko-KR" sz="1800" dirty="0" smtClean="0"/>
              <a:t>type1</a:t>
            </a:r>
            <a:r>
              <a:rPr lang="ko-KR" altLang="en-US" sz="1800" dirty="0" smtClean="0"/>
              <a:t>보다 </a:t>
            </a:r>
            <a:r>
              <a:rPr lang="en-US" altLang="ko-KR" sz="1800" dirty="0" smtClean="0"/>
              <a:t>PM25</a:t>
            </a:r>
            <a:r>
              <a:rPr lang="ko-KR" altLang="en-US" sz="1800" dirty="0" smtClean="0"/>
              <a:t> 제거 효과가 더 좋은 구들의 그룹</a:t>
            </a:r>
            <a:endParaRPr lang="en-US" altLang="ko-KR" sz="1800" dirty="0" smtClean="0"/>
          </a:p>
          <a:p>
            <a:pPr lvl="1"/>
            <a:r>
              <a:rPr lang="en-US" altLang="ko-KR" sz="1800" dirty="0" smtClean="0">
                <a:solidFill>
                  <a:srgbClr val="FF0000"/>
                </a:solidFill>
              </a:rPr>
              <a:t>Type1</a:t>
            </a:r>
            <a:r>
              <a:rPr lang="ko-KR" altLang="en-US" sz="1800" dirty="0" smtClean="0">
                <a:solidFill>
                  <a:srgbClr val="FF0000"/>
                </a:solidFill>
              </a:rPr>
              <a:t>이지만 관리가 잘 되지 않는 공기청정기가 많은 지역일 가능성이 있음</a:t>
            </a:r>
            <a:endParaRPr lang="en-US" altLang="ko-KR" sz="1800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sz="1800" dirty="0" smtClean="0"/>
              <a:t>공기청정기의 관리가 더 세심하게 필요한 지역</a:t>
            </a:r>
            <a:endParaRPr lang="ko-KR" altLang="en-US" sz="18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PM25(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 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918" y="3205718"/>
            <a:ext cx="2678400" cy="20088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1407" y="3205718"/>
            <a:ext cx="2678400" cy="20088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8896" y="3205718"/>
            <a:ext cx="2678400" cy="2008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35657" y="5218724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노원구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83529" y="5223616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은평구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101142" y="5214865"/>
            <a:ext cx="727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중랑구</a:t>
            </a:r>
            <a:endParaRPr lang="ko-KR" altLang="en-US" sz="1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61391" y="2959100"/>
            <a:ext cx="10494058" cy="25928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616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3.3.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280" y="1320036"/>
            <a:ext cx="5400000" cy="4050000"/>
          </a:xfrm>
          <a:prstGeom prst="rect">
            <a:avLst/>
          </a:prstGeom>
        </p:spPr>
      </p:pic>
      <p:sp>
        <p:nvSpPr>
          <p:cNvPr id="11" name="내용 개체 틀 1"/>
          <p:cNvSpPr txBox="1">
            <a:spLocks/>
          </p:cNvSpPr>
          <p:nvPr/>
        </p:nvSpPr>
        <p:spPr>
          <a:xfrm>
            <a:off x="371475" y="2541180"/>
            <a:ext cx="5805378" cy="1956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20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v"/>
            </a:pPr>
            <a:endParaRPr lang="en-US" altLang="ko-KR" sz="2100" dirty="0" smtClean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8402" y="820687"/>
            <a:ext cx="4219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PM25(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</a:t>
            </a:r>
            <a:r>
              <a: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) </a:t>
            </a:r>
            <a:r>
              <a: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제거 효과 </a:t>
            </a:r>
            <a:endParaRPr lang="en-US" altLang="ko-KR" sz="2000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내용 개체 틀 1"/>
          <p:cNvSpPr txBox="1">
            <a:spLocks/>
          </p:cNvSpPr>
          <p:nvPr/>
        </p:nvSpPr>
        <p:spPr>
          <a:xfrm>
            <a:off x="334963" y="1320036"/>
            <a:ext cx="5690451" cy="4861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2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 CJK KR Medium" panose="020B0600000000000000" pitchFamily="34" charset="-127"/>
              </a:defRPr>
            </a:lvl1pPr>
            <a:lvl2pPr marL="800100" indent="-3429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 CJK KR Medium" panose="020B0600000000000000" pitchFamily="34" charset="-127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 CJK KR Medium" panose="020B0600000000000000" pitchFamily="34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Segment4</a:t>
            </a:r>
          </a:p>
          <a:p>
            <a:pPr lvl="1"/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Type1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의 실외 </a:t>
            </a:r>
            <a:r>
              <a:rPr lang="ko-KR" altLang="en-US" dirty="0" err="1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초미세먼지와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실내 </a:t>
            </a:r>
            <a:r>
              <a:rPr lang="ko-KR" altLang="en-US" dirty="0" err="1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초미세먼지의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차이가 음수인 구</a:t>
            </a:r>
            <a:endParaRPr lang="en-US" altLang="ko-KR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  <a:p>
            <a:pPr lvl="1"/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  <a:p>
            <a:pPr lvl="1"/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실내 </a:t>
            </a:r>
            <a:r>
              <a:rPr lang="ko-KR" altLang="en-US" dirty="0" err="1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초미세먼지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 농도가 실외보다 높은 경우</a:t>
            </a:r>
            <a:endParaRPr lang="en-US" altLang="ko-KR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  <a:p>
            <a:pPr lvl="1"/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  <a:p>
            <a:pPr lvl="1"/>
            <a:r>
              <a:rPr lang="en-US" altLang="ko-KR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Type1</a:t>
            </a:r>
            <a:r>
              <a:rPr lang="ko-KR" altLang="en-US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rPr>
              <a:t>이지만 관리가 잘 되지 않는 구일 수 있음</a:t>
            </a:r>
            <a:endParaRPr lang="en-US" altLang="ko-KR" dirty="0">
              <a:solidFill>
                <a:srgbClr val="FF0000"/>
              </a:solidFill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  <a:p>
            <a:pPr lvl="1"/>
            <a:endParaRPr lang="ko-KR" altLang="en-US" sz="2000" dirty="0">
              <a:solidFill>
                <a:srgbClr val="FF0000"/>
              </a:solidFill>
              <a:latin typeface="-윤고딕330" panose="02030504000101010101" pitchFamily="18" charset="-127"/>
              <a:ea typeface="-윤고딕330" panose="02030504000101010101" pitchFamily="18" charset="-127"/>
              <a:cs typeface="-윤고딕330" panose="02030504000101010101" pitchFamily="18" charset="-127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025414" y="1158009"/>
            <a:ext cx="5672977" cy="46785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-윤고딕330" panose="02030504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52175" y="5467256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YDIYGO320" charset="0"/>
                <a:ea typeface="YDIYGO320" charset="0"/>
                <a:cs typeface="YDIYGO320" charset="0"/>
              </a:rPr>
              <a:t>도봉구</a:t>
            </a:r>
            <a:endParaRPr lang="en-US" dirty="0">
              <a:latin typeface="YDIYGO320" charset="0"/>
              <a:ea typeface="YDIYGO320" charset="0"/>
              <a:cs typeface="YDIYGO32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73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600" dirty="0" err="1" smtClean="0"/>
              <a:t>실내공기질</a:t>
            </a:r>
            <a:r>
              <a:rPr lang="ko-KR" altLang="en-US" sz="1600" dirty="0" smtClean="0"/>
              <a:t>  측정 디바이스의 경우 한 시간 단위로 존재</a:t>
            </a:r>
            <a:endParaRPr lang="en-US" altLang="ko-KR" sz="1600" dirty="0"/>
          </a:p>
          <a:p>
            <a:r>
              <a:rPr lang="ko-KR" altLang="en-US" sz="1600" dirty="0" smtClean="0"/>
              <a:t>하지만 이와 비교할 수 있는 한 시간 단위의 </a:t>
            </a:r>
            <a:r>
              <a:rPr lang="ko-KR" altLang="en-US" sz="1600" dirty="0" err="1" smtClean="0"/>
              <a:t>실외공기질</a:t>
            </a:r>
            <a:r>
              <a:rPr lang="ko-KR" altLang="en-US" sz="1600" dirty="0" smtClean="0"/>
              <a:t> 데이터가 없어 하루의 평균 데이터를 사용하여 분석을 하였기 때문에 한계가 있었음</a:t>
            </a:r>
            <a:endParaRPr lang="en-US" altLang="ko-KR" sz="1600" dirty="0"/>
          </a:p>
          <a:p>
            <a:r>
              <a:rPr lang="ko-KR" altLang="en-US" sz="1600" dirty="0" smtClean="0">
                <a:solidFill>
                  <a:srgbClr val="FF0000"/>
                </a:solidFill>
              </a:rPr>
              <a:t>실시간으로 측정된 </a:t>
            </a:r>
            <a:r>
              <a:rPr lang="ko-KR" altLang="en-US" sz="1600" dirty="0" err="1" smtClean="0">
                <a:solidFill>
                  <a:srgbClr val="FF0000"/>
                </a:solidFill>
              </a:rPr>
              <a:t>실외공기질</a:t>
            </a:r>
            <a:r>
              <a:rPr lang="ko-KR" altLang="en-US" sz="1600" dirty="0" smtClean="0">
                <a:solidFill>
                  <a:srgbClr val="FF0000"/>
                </a:solidFill>
              </a:rPr>
              <a:t> 데이터를 확보하여 실시간으로 실내와 실외의 </a:t>
            </a:r>
            <a:r>
              <a:rPr lang="ko-KR" altLang="en-US" sz="1600" dirty="0" err="1" smtClean="0">
                <a:solidFill>
                  <a:srgbClr val="FF0000"/>
                </a:solidFill>
              </a:rPr>
              <a:t>공기질</a:t>
            </a:r>
            <a:r>
              <a:rPr lang="ko-KR" altLang="en-US" sz="1600" dirty="0" smtClean="0">
                <a:solidFill>
                  <a:srgbClr val="FF0000"/>
                </a:solidFill>
              </a:rPr>
              <a:t> 차이를 시각화하여 공기청정기의 실내 </a:t>
            </a:r>
            <a:r>
              <a:rPr lang="ko-KR" altLang="en-US" sz="1600" dirty="0" err="1" smtClean="0">
                <a:solidFill>
                  <a:srgbClr val="FF0000"/>
                </a:solidFill>
              </a:rPr>
              <a:t>공기질</a:t>
            </a:r>
            <a:r>
              <a:rPr lang="ko-KR" altLang="en-US" sz="1600" dirty="0" smtClean="0">
                <a:solidFill>
                  <a:srgbClr val="FF0000"/>
                </a:solidFill>
              </a:rPr>
              <a:t> 개선효과를 보여주는 것이 좋음</a:t>
            </a:r>
            <a:endParaRPr lang="en-US" altLang="ko-KR" sz="1600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sz="1400" dirty="0" smtClean="0"/>
              <a:t>실시간 실외 </a:t>
            </a:r>
            <a:r>
              <a:rPr lang="ko-KR" altLang="en-US" sz="1400" dirty="0" err="1" smtClean="0"/>
              <a:t>공기질</a:t>
            </a:r>
            <a:r>
              <a:rPr lang="ko-KR" altLang="en-US" sz="1400" dirty="0" smtClean="0"/>
              <a:t> 데이터는 기상청에서 확보</a:t>
            </a:r>
            <a:endParaRPr lang="en-US" altLang="ko-KR" sz="1400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3.4. </a:t>
            </a:r>
            <a:r>
              <a:rPr lang="ko-KR" altLang="en-US" dirty="0" smtClean="0"/>
              <a:t>추가 데이터 확보</a:t>
            </a:r>
            <a:endParaRPr lang="ko-KR" altLang="en-US" dirty="0"/>
          </a:p>
        </p:txBody>
      </p:sp>
      <p:grpSp>
        <p:nvGrpSpPr>
          <p:cNvPr id="11" name="그룹 10"/>
          <p:cNvGrpSpPr/>
          <p:nvPr/>
        </p:nvGrpSpPr>
        <p:grpSpPr>
          <a:xfrm>
            <a:off x="497353" y="811978"/>
            <a:ext cx="4310621" cy="421881"/>
            <a:chOff x="497353" y="811978"/>
            <a:chExt cx="4310621" cy="421881"/>
          </a:xfrm>
        </p:grpSpPr>
        <p:sp>
          <p:nvSpPr>
            <p:cNvPr id="4" name="TextBox 3"/>
            <p:cNvSpPr txBox="1"/>
            <p:nvPr/>
          </p:nvSpPr>
          <p:spPr>
            <a:xfrm>
              <a:off x="588402" y="820687"/>
              <a:ext cx="42195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실시간 실외 </a:t>
              </a:r>
              <a:r>
                <a:rPr lang="ko-KR" altLang="en-US" sz="2000" dirty="0" err="1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공기질</a:t>
              </a:r>
              <a:r>
                <a:rPr lang="ko-KR" altLang="en-US" sz="2000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 데이터</a:t>
              </a:r>
              <a:endPara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497353" y="811978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내용 개체 틀 1"/>
          <p:cNvSpPr txBox="1">
            <a:spLocks/>
          </p:cNvSpPr>
          <p:nvPr/>
        </p:nvSpPr>
        <p:spPr>
          <a:xfrm>
            <a:off x="588401" y="4215636"/>
            <a:ext cx="11109989" cy="4861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200150" indent="-28575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57350" marR="0" indent="-28575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.HelveticaNeueDeskInterface-Regular" charset="0"/>
              <a:buChar char="-"/>
              <a:tabLst/>
              <a:defRPr sz="1200" kern="1200">
                <a:solidFill>
                  <a:schemeClr val="tx1"/>
                </a:solidFill>
                <a:latin typeface="YDIYGO330" charset="0"/>
                <a:ea typeface="YDIYGO330" charset="0"/>
                <a:cs typeface="YDIYGO330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 err="1" smtClean="0"/>
              <a:t>Coway</a:t>
            </a:r>
            <a:r>
              <a:rPr lang="ko-KR" altLang="en-US" sz="1600" dirty="0" smtClean="0"/>
              <a:t> 청정기 보급율 데이터에는 지역별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주거 형태별로 공기청정기 </a:t>
            </a:r>
            <a:r>
              <a:rPr lang="ko-KR" altLang="en-US" sz="1600" dirty="0" err="1" smtClean="0"/>
              <a:t>보급율이</a:t>
            </a:r>
            <a:r>
              <a:rPr lang="ko-KR" altLang="en-US" sz="1600" dirty="0" smtClean="0"/>
              <a:t> 존재</a:t>
            </a:r>
            <a:endParaRPr lang="en-US" altLang="ko-KR" sz="1600" dirty="0" smtClean="0"/>
          </a:p>
          <a:p>
            <a:pPr lvl="1"/>
            <a:r>
              <a:rPr lang="ko-KR" altLang="en-US" sz="1400" dirty="0" smtClean="0"/>
              <a:t>변수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dwell_type</a:t>
            </a:r>
            <a:r>
              <a:rPr lang="en-US" altLang="ko-KR" sz="1400" dirty="0"/>
              <a:t>(</a:t>
            </a:r>
            <a:r>
              <a:rPr lang="ko-KR" altLang="en-US" sz="1400" dirty="0" smtClean="0"/>
              <a:t>주거형태</a:t>
            </a:r>
            <a:r>
              <a:rPr lang="en-US" altLang="ko-KR" sz="1400" dirty="0" smtClean="0"/>
              <a:t>)</a:t>
            </a:r>
          </a:p>
          <a:p>
            <a:r>
              <a:rPr lang="ko-KR" altLang="en-US" sz="1600" dirty="0" smtClean="0">
                <a:solidFill>
                  <a:srgbClr val="FF0000"/>
                </a:solidFill>
              </a:rPr>
              <a:t>하지만 디바이스 데이터에 주거 형태 데이터가 없어 청정기 보급율 데이터를 활용하기 힘듦</a:t>
            </a:r>
            <a:endParaRPr lang="en-US" altLang="ko-KR" sz="1600" dirty="0" smtClean="0">
              <a:solidFill>
                <a:srgbClr val="FF0000"/>
              </a:solidFill>
            </a:endParaRPr>
          </a:p>
          <a:p>
            <a:r>
              <a:rPr lang="ko-KR" altLang="en-US" sz="1600" dirty="0" smtClean="0">
                <a:solidFill>
                  <a:srgbClr val="FF0000"/>
                </a:solidFill>
              </a:rPr>
              <a:t>주거 형태의</a:t>
            </a:r>
            <a:r>
              <a:rPr lang="en-US" altLang="ko-KR" sz="1600" dirty="0" smtClean="0">
                <a:solidFill>
                  <a:srgbClr val="FF0000"/>
                </a:solidFill>
              </a:rPr>
              <a:t> </a:t>
            </a:r>
            <a:r>
              <a:rPr lang="ko-KR" altLang="en-US" sz="1600" dirty="0" smtClean="0">
                <a:solidFill>
                  <a:srgbClr val="FF0000"/>
                </a:solidFill>
              </a:rPr>
              <a:t>비율</a:t>
            </a:r>
            <a:r>
              <a:rPr lang="en-US" altLang="ko-KR" sz="1600" dirty="0" smtClean="0">
                <a:solidFill>
                  <a:srgbClr val="FF0000"/>
                </a:solidFill>
              </a:rPr>
              <a:t>, </a:t>
            </a:r>
            <a:r>
              <a:rPr lang="ko-KR" altLang="en-US" sz="1600" dirty="0" smtClean="0">
                <a:solidFill>
                  <a:srgbClr val="FF0000"/>
                </a:solidFill>
              </a:rPr>
              <a:t>총계 등을 이용</a:t>
            </a:r>
            <a:r>
              <a:rPr lang="en-US" altLang="ko-KR" sz="1600" dirty="0" smtClean="0">
                <a:solidFill>
                  <a:srgbClr val="FF0000"/>
                </a:solidFill>
              </a:rPr>
              <a:t>,</a:t>
            </a:r>
            <a:r>
              <a:rPr lang="ko-KR" altLang="en-US" sz="1600" dirty="0" smtClean="0">
                <a:solidFill>
                  <a:srgbClr val="FF0000"/>
                </a:solidFill>
              </a:rPr>
              <a:t> 주거 형태에 따른 청정기 보급율의 특징을 분석하여 마케팅에 활용할 필요가 있음</a:t>
            </a:r>
            <a:endParaRPr lang="en-US" altLang="ko-KR" sz="1600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sz="1400" dirty="0" smtClean="0"/>
              <a:t>주거 형태 데이터는 국토교통부에서 확보 </a:t>
            </a:r>
            <a:endParaRPr lang="en-US" altLang="ko-KR" sz="1400" dirty="0" smtClean="0"/>
          </a:p>
        </p:txBody>
      </p:sp>
      <p:grpSp>
        <p:nvGrpSpPr>
          <p:cNvPr id="6" name="그룹 5"/>
          <p:cNvGrpSpPr/>
          <p:nvPr/>
        </p:nvGrpSpPr>
        <p:grpSpPr>
          <a:xfrm>
            <a:off x="497353" y="3707578"/>
            <a:ext cx="4310621" cy="421881"/>
            <a:chOff x="497353" y="3707578"/>
            <a:chExt cx="4310621" cy="421881"/>
          </a:xfrm>
        </p:grpSpPr>
        <p:sp>
          <p:nvSpPr>
            <p:cNvPr id="8" name="TextBox 7"/>
            <p:cNvSpPr txBox="1"/>
            <p:nvPr/>
          </p:nvSpPr>
          <p:spPr>
            <a:xfrm>
              <a:off x="588402" y="3707578"/>
              <a:ext cx="42195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주거 형태 데이터 </a:t>
              </a:r>
              <a:endPara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  <p:sp>
          <p:nvSpPr>
            <p:cNvPr id="9" name="직사각형 4"/>
            <p:cNvSpPr/>
            <p:nvPr/>
          </p:nvSpPr>
          <p:spPr>
            <a:xfrm>
              <a:off x="497353" y="3707578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5069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588402" y="2250830"/>
            <a:ext cx="11268636" cy="3235569"/>
          </a:xfrm>
        </p:spPr>
        <p:txBody>
          <a:bodyPr/>
          <a:lstStyle/>
          <a:p>
            <a:r>
              <a:rPr lang="ko-KR" altLang="en-US" dirty="0" smtClean="0"/>
              <a:t>실내공기가 오염되어 있고 그 원인이 </a:t>
            </a:r>
            <a:r>
              <a:rPr lang="ko-KR" altLang="en-US" dirty="0" smtClean="0">
                <a:solidFill>
                  <a:srgbClr val="FF0000"/>
                </a:solidFill>
              </a:rPr>
              <a:t>먼지와 미세먼지라는 인식이 크다는 것을 파악</a:t>
            </a:r>
            <a:r>
              <a:rPr lang="ko-KR" altLang="en-US" dirty="0" smtClean="0"/>
              <a:t>할 수 있었음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rgbClr val="FF0000"/>
                </a:solidFill>
              </a:rPr>
              <a:t>주제</a:t>
            </a:r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r>
              <a:rPr lang="ko-KR" altLang="en-US" dirty="0" smtClean="0">
                <a:solidFill>
                  <a:srgbClr val="FF0000"/>
                </a:solidFill>
              </a:rPr>
              <a:t>을 통해 호흡기질환에도 미세먼지가 영향을 끼친다는 것을 파악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ko-KR" altLang="en-US" dirty="0" smtClean="0"/>
              <a:t>미세먼지와 </a:t>
            </a:r>
            <a:r>
              <a:rPr lang="ko-KR" altLang="en-US" dirty="0" err="1" smtClean="0"/>
              <a:t>초미세먼지를</a:t>
            </a:r>
            <a:r>
              <a:rPr lang="ko-KR" altLang="en-US" dirty="0" smtClean="0"/>
              <a:t> 분석하여 마케팅에 활용하는 것이 필요</a:t>
            </a:r>
            <a:endParaRPr lang="en-US" altLang="ko-KR" dirty="0" smtClean="0"/>
          </a:p>
          <a:p>
            <a:r>
              <a:rPr lang="ko-KR" altLang="en-US" dirty="0" smtClean="0"/>
              <a:t>본 보고서에서는 공기청정기 보유 타입에 따라 </a:t>
            </a:r>
            <a:r>
              <a:rPr lang="ko-KR" altLang="en-US" dirty="0" err="1" smtClean="0"/>
              <a:t>실내외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초</a:t>
            </a:r>
            <a:r>
              <a:rPr lang="en-US" altLang="ko-KR" dirty="0" smtClean="0"/>
              <a:t>)</a:t>
            </a:r>
            <a:r>
              <a:rPr lang="ko-KR" altLang="en-US" dirty="0" smtClean="0"/>
              <a:t>미세먼지의 차이에 따라 지역을 </a:t>
            </a:r>
            <a:r>
              <a:rPr lang="ko-KR" altLang="en-US" dirty="0" err="1" smtClean="0"/>
              <a:t>세그멘테이션함</a:t>
            </a:r>
            <a:endParaRPr lang="en-US" altLang="ko-KR" dirty="0" smtClean="0"/>
          </a:p>
          <a:p>
            <a:r>
              <a:rPr lang="ko-KR" altLang="en-US" dirty="0" smtClean="0"/>
              <a:t>추가적인 데이터 확보를 통한 분석 필요</a:t>
            </a:r>
            <a:endParaRPr lang="en-US" altLang="ko-KR" dirty="0" smtClean="0"/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실시간 실외 </a:t>
            </a:r>
            <a:r>
              <a:rPr lang="ko-KR" altLang="en-US" dirty="0" err="1" smtClean="0">
                <a:solidFill>
                  <a:srgbClr val="FF0000"/>
                </a:solidFill>
              </a:rPr>
              <a:t>공기질</a:t>
            </a:r>
            <a:r>
              <a:rPr lang="ko-KR" altLang="en-US" dirty="0" smtClean="0">
                <a:solidFill>
                  <a:srgbClr val="FF0000"/>
                </a:solidFill>
              </a:rPr>
              <a:t> 데이터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미세먼지</a:t>
            </a:r>
            <a:r>
              <a:rPr lang="en-US" altLang="ko-KR" dirty="0"/>
              <a:t>〮</a:t>
            </a:r>
            <a:r>
              <a:rPr lang="ko-KR" altLang="en-US" dirty="0" err="1"/>
              <a:t>초미세먼지의</a:t>
            </a:r>
            <a:r>
              <a:rPr lang="ko-KR" altLang="en-US" dirty="0"/>
              <a:t> </a:t>
            </a:r>
            <a:r>
              <a:rPr lang="ko-KR" altLang="en-US" dirty="0" err="1"/>
              <a:t>심도있는</a:t>
            </a:r>
            <a:r>
              <a:rPr lang="ko-KR" altLang="en-US" dirty="0"/>
              <a:t> 분석</a:t>
            </a:r>
            <a:endParaRPr lang="en-US" altLang="ko-KR" dirty="0"/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주거 </a:t>
            </a:r>
            <a:r>
              <a:rPr lang="ko-KR" altLang="en-US" dirty="0">
                <a:solidFill>
                  <a:srgbClr val="FF0000"/>
                </a:solidFill>
              </a:rPr>
              <a:t>형태 </a:t>
            </a:r>
            <a:r>
              <a:rPr lang="ko-KR" altLang="en-US" dirty="0" smtClean="0">
                <a:solidFill>
                  <a:srgbClr val="FF0000"/>
                </a:solidFill>
              </a:rPr>
              <a:t>변수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지역별 주거 형태 및 그 비율에 따른 마케팅 방안 강구</a:t>
            </a:r>
            <a:endParaRPr lang="en-US" altLang="ko-KR" dirty="0" smtClean="0"/>
          </a:p>
          <a:p>
            <a:endParaRPr lang="en-US" altLang="ko-KR" dirty="0" smtClean="0">
              <a:solidFill>
                <a:srgbClr val="FF0000"/>
              </a:solidFill>
            </a:endParaRPr>
          </a:p>
          <a:p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.5. </a:t>
            </a:r>
            <a:r>
              <a:rPr lang="ko-KR" altLang="en-US" dirty="0" smtClean="0"/>
              <a:t>결론</a:t>
            </a:r>
            <a:endParaRPr lang="ko-KR" altLang="en-US" dirty="0"/>
          </a:p>
        </p:txBody>
      </p:sp>
      <p:sp>
        <p:nvSpPr>
          <p:cNvPr id="4" name="직사각형 9"/>
          <p:cNvSpPr/>
          <p:nvPr/>
        </p:nvSpPr>
        <p:spPr>
          <a:xfrm>
            <a:off x="10438001" y="239381"/>
            <a:ext cx="1260390" cy="406465"/>
          </a:xfrm>
          <a:prstGeom prst="rect">
            <a:avLst/>
          </a:prstGeom>
          <a:solidFill>
            <a:srgbClr val="FD555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97353" y="811978"/>
            <a:ext cx="4310621" cy="421881"/>
            <a:chOff x="497353" y="811978"/>
            <a:chExt cx="4310621" cy="421881"/>
          </a:xfrm>
        </p:grpSpPr>
        <p:sp>
          <p:nvSpPr>
            <p:cNvPr id="6" name="TextBox 5"/>
            <p:cNvSpPr txBox="1"/>
            <p:nvPr/>
          </p:nvSpPr>
          <p:spPr>
            <a:xfrm>
              <a:off x="588402" y="820687"/>
              <a:ext cx="42195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결론</a:t>
              </a:r>
              <a:endParaRPr lang="en-US" altLang="ko-KR" sz="2000" dirty="0" smtClean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497353" y="811978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935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7512459"/>
              </p:ext>
            </p:extLst>
          </p:nvPr>
        </p:nvGraphicFramePr>
        <p:xfrm>
          <a:off x="713581" y="2178929"/>
          <a:ext cx="10764838" cy="31084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22641"/>
                <a:gridCol w="7542197"/>
              </a:tblGrid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분석 코드 명</a:t>
                      </a:r>
                      <a:endParaRPr lang="ko-KR" altLang="en-US" b="1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분석 코드 설명</a:t>
                      </a:r>
                      <a:endParaRPr lang="ko-KR" altLang="en-US" b="1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Correlation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환자수와 변수들 간의 상관계수 생성 과정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Coway_Compare_by_Type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구별로 </a:t>
                      </a:r>
                      <a:r>
                        <a:rPr lang="ko-KR" altLang="en-US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실외공기질과</a:t>
                      </a: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실내공기질의 차이 비교 과정</a:t>
                      </a: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Munging_Air_Pollute_Weather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실외대기오염과 기상관측자료 전처리 과정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Munging_Coway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코웨이</a:t>
                      </a: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</a:t>
                      </a:r>
                      <a:r>
                        <a:rPr lang="ko-KR" altLang="en-US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실내공기질</a:t>
                      </a: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데이터 전처리 과정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Munging_Final_Dataset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최종 </a:t>
                      </a:r>
                      <a:r>
                        <a:rPr lang="ko-KR" altLang="en-US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데이터셋</a:t>
                      </a: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생성 과정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Munging_HIRA</a:t>
                      </a:r>
                      <a:endParaRPr lang="ko-KR" altLang="en-US" dirty="0" smtClean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건강심사평가원 데이터 전처리 과정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Munging_Population_Patient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환자수 및 인구수 전처리 과정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en-US" altLang="ko-KR" dirty="0" smtClean="0"/>
              <a:t>. </a:t>
            </a:r>
            <a:r>
              <a:rPr lang="ko-KR" altLang="en-US" dirty="0" smtClean="0"/>
              <a:t>별첨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497353" y="811978"/>
            <a:ext cx="4310621" cy="421881"/>
            <a:chOff x="497353" y="811978"/>
            <a:chExt cx="4310621" cy="421881"/>
          </a:xfrm>
        </p:grpSpPr>
        <p:sp>
          <p:nvSpPr>
            <p:cNvPr id="6" name="TextBox 5"/>
            <p:cNvSpPr txBox="1"/>
            <p:nvPr/>
          </p:nvSpPr>
          <p:spPr>
            <a:xfrm>
              <a:off x="588402" y="820687"/>
              <a:ext cx="42195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SAS </a:t>
              </a:r>
              <a:r>
                <a:rPr lang="ko-KR" altLang="en-US" sz="2000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분석 코드 리스트</a:t>
              </a:r>
              <a:endPara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497353" y="811978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172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별첨</a:t>
            </a:r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0679623"/>
              </p:ext>
            </p:extLst>
          </p:nvPr>
        </p:nvGraphicFramePr>
        <p:xfrm>
          <a:off x="713581" y="2421103"/>
          <a:ext cx="10764838" cy="19427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32266"/>
                <a:gridCol w="7532572"/>
              </a:tblGrid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엑셀 파일 명</a:t>
                      </a:r>
                      <a:endParaRPr lang="ko-KR" altLang="en-US" b="1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엑셀 파일 설명</a:t>
                      </a:r>
                      <a:endParaRPr lang="ko-KR" altLang="en-US" b="1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Correlation_Matrix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변수들 간의 상관계수행렬 분석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Lag </a:t>
                      </a:r>
                      <a:r>
                        <a:rPr lang="en-US" altLang="ko-KR" dirty="0" err="1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Time_Correlation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환자수와 </a:t>
                      </a:r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lag time</a:t>
                      </a: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을 고려한 대기오염물질</a:t>
                      </a:r>
                      <a:r>
                        <a:rPr lang="ko-KR" altLang="en-US" baseline="0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변수와의</a:t>
                      </a: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상관계수행렬 분석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지역</a:t>
                      </a:r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_Segment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각 지역의 환자수와 인구수 분석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환자</a:t>
                      </a:r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_</a:t>
                      </a: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연령대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호흡기 환자의 연령대 분석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5" name="그룹 4"/>
          <p:cNvGrpSpPr/>
          <p:nvPr/>
        </p:nvGrpSpPr>
        <p:grpSpPr>
          <a:xfrm>
            <a:off x="497353" y="811978"/>
            <a:ext cx="4310621" cy="421881"/>
            <a:chOff x="497353" y="811978"/>
            <a:chExt cx="4310621" cy="421881"/>
          </a:xfrm>
        </p:grpSpPr>
        <p:sp>
          <p:nvSpPr>
            <p:cNvPr id="6" name="TextBox 5"/>
            <p:cNvSpPr txBox="1"/>
            <p:nvPr/>
          </p:nvSpPr>
          <p:spPr>
            <a:xfrm>
              <a:off x="588402" y="820687"/>
              <a:ext cx="42195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엑셀 분석 파일 리스트</a:t>
              </a:r>
              <a:endPara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497353" y="811978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387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별첨</a:t>
            </a:r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1450249"/>
              </p:ext>
            </p:extLst>
          </p:nvPr>
        </p:nvGraphicFramePr>
        <p:xfrm>
          <a:off x="713581" y="2460283"/>
          <a:ext cx="10764838" cy="18057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32266"/>
                <a:gridCol w="7532572"/>
              </a:tblGrid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외부 데이터 종류</a:t>
                      </a:r>
                      <a:endParaRPr lang="ko-KR" altLang="en-US" b="1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출처</a:t>
                      </a:r>
                      <a:endParaRPr lang="ko-KR" altLang="en-US" b="1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2012~2013</a:t>
                      </a: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년 서울 지역별</a:t>
                      </a:r>
                      <a:endParaRPr lang="en-US" altLang="ko-KR" dirty="0" smtClean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인구수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http://data.seoul.go.kr/openinf/linkview.jsp?infId=OA-877&amp;tMenu=11#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2014</a:t>
                      </a:r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년 서울 지역별 인구수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http://stat.seoul.go.kr/jsp3/stat.book.jsp?link=1&amp;cot=052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  <a:tr h="3885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사업체 및 종사자 밀도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http://data.seoul.go.kr/openinf/linkview.jsp?infId=OA-11744&amp;tMenu=11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5" name="그룹 4"/>
          <p:cNvGrpSpPr/>
          <p:nvPr/>
        </p:nvGrpSpPr>
        <p:grpSpPr>
          <a:xfrm>
            <a:off x="497353" y="811978"/>
            <a:ext cx="4310621" cy="421881"/>
            <a:chOff x="497353" y="811978"/>
            <a:chExt cx="4310621" cy="421881"/>
          </a:xfrm>
        </p:grpSpPr>
        <p:sp>
          <p:nvSpPr>
            <p:cNvPr id="6" name="TextBox 5"/>
            <p:cNvSpPr txBox="1"/>
            <p:nvPr/>
          </p:nvSpPr>
          <p:spPr>
            <a:xfrm>
              <a:off x="588402" y="820687"/>
              <a:ext cx="42195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외부 </a:t>
              </a:r>
              <a:r>
                <a:rPr lang="en-US" altLang="ko-KR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  <a:cs typeface="-윤고딕330" panose="02030504000101010101" pitchFamily="18" charset="-127"/>
                </a:rPr>
                <a:t>Data List</a:t>
              </a:r>
              <a:endParaRPr lang="en-US" altLang="ko-KR" sz="2000" dirty="0"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497353" y="811978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0649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8B96-AF44-4562-8E99-BC707AF3CBFB}" type="slidenum">
              <a:rPr lang="ko-KR" altLang="en-US" smtClean="0"/>
              <a:t>78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66713" y="132965"/>
            <a:ext cx="6943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4. </a:t>
            </a:r>
            <a:r>
              <a:rPr lang="ko-KR" altLang="en-US" sz="3200" dirty="0"/>
              <a:t>별첨</a:t>
            </a:r>
            <a:endParaRPr lang="en-US" altLang="ko-KR" sz="32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97353" y="821405"/>
            <a:ext cx="3747388" cy="421881"/>
            <a:chOff x="497353" y="821405"/>
            <a:chExt cx="3747388" cy="421881"/>
          </a:xfrm>
        </p:grpSpPr>
        <p:sp>
          <p:nvSpPr>
            <p:cNvPr id="7" name="직사각형 6"/>
            <p:cNvSpPr/>
            <p:nvPr/>
          </p:nvSpPr>
          <p:spPr>
            <a:xfrm>
              <a:off x="497353" y="821405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282828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88402" y="830114"/>
              <a:ext cx="36563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설문지 </a:t>
              </a:r>
              <a:r>
                <a:rPr lang="en-US" altLang="ko-KR" sz="2000" dirty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- </a:t>
              </a:r>
              <a:r>
                <a:rPr lang="en-US" altLang="ko-KR" sz="20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Quest.sas7bdat</a:t>
              </a:r>
              <a:r>
                <a:rPr lang="ko-KR" altLang="en-US" sz="20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  </a:t>
              </a:r>
              <a:endPara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</p:grpSp>
      <p:sp>
        <p:nvSpPr>
          <p:cNvPr id="10" name="내용 개체 틀 1"/>
          <p:cNvSpPr txBox="1">
            <a:spLocks/>
          </p:cNvSpPr>
          <p:nvPr/>
        </p:nvSpPr>
        <p:spPr>
          <a:xfrm>
            <a:off x="588402" y="1320036"/>
            <a:ext cx="10765398" cy="4861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20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1pPr>
            <a:lvl2pPr marL="8001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-윤고딕330" panose="02030504000101010101" pitchFamily="18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문항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수 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:1195</a:t>
            </a:r>
          </a:p>
          <a:p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관측치 수 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: 957</a:t>
            </a:r>
          </a:p>
          <a:p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설문지 주요 내용</a:t>
            </a:r>
            <a:endParaRPr lang="en-US" altLang="ko-KR" dirty="0">
              <a:latin typeface="YDIYGO330" panose="02030504000101010101" pitchFamily="18" charset="-127"/>
              <a:ea typeface="YDIYGO330" panose="02030504000101010101" pitchFamily="18" charset="-127"/>
            </a:endParaRPr>
          </a:p>
          <a:p>
            <a:pPr lvl="1"/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Id, type(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청정기 보유 타입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), SQ16(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혼인여부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), SQ16_1(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자녀유무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), D_MM(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방문조사 월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), SQ2(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지역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</a:p>
          <a:p>
            <a:pPr lvl="1"/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A </a:t>
            </a:r>
            <a:r>
              <a:rPr lang="ko-KR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질문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</a:p>
          <a:p>
            <a:pPr lvl="2"/>
            <a:r>
              <a:rPr lang="ko-KR" altLang="ko-KR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실내</a:t>
            </a:r>
            <a:r>
              <a:rPr lang="en-US" altLang="ko-KR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en-US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및</a:t>
            </a:r>
            <a:r>
              <a:rPr lang="ko-KR" altLang="ko-KR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실외 </a:t>
            </a:r>
            <a:r>
              <a:rPr lang="ko-KR" altLang="ko-KR" sz="1600" dirty="0" err="1" smtClean="0">
                <a:latin typeface="YDIYGO330" panose="02030504000101010101" pitchFamily="18" charset="-127"/>
                <a:ea typeface="YDIYGO330" panose="02030504000101010101" pitchFamily="18" charset="-127"/>
              </a:rPr>
              <a:t>공기질</a:t>
            </a:r>
            <a:r>
              <a:rPr lang="ko-KR" altLang="ko-KR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관련</a:t>
            </a:r>
            <a:r>
              <a:rPr lang="en-US" altLang="ko-KR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en-US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문항</a:t>
            </a:r>
            <a:r>
              <a:rPr lang="en-US" altLang="ko-KR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. A1 ~ A5_2_10 (54 </a:t>
            </a:r>
            <a:r>
              <a:rPr lang="ko-KR" altLang="en-US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</a:p>
          <a:p>
            <a:pPr lvl="1"/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B </a:t>
            </a:r>
            <a:r>
              <a:rPr lang="ko-KR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질문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</a:p>
          <a:p>
            <a:pPr lvl="2"/>
            <a:r>
              <a:rPr lang="ko-KR" altLang="ko-KR" sz="1600" dirty="0" err="1">
                <a:latin typeface="YDIYGO330" panose="02030504000101010101" pitchFamily="18" charset="-127"/>
                <a:ea typeface="YDIYGO330" panose="02030504000101010101" pitchFamily="18" charset="-127"/>
              </a:rPr>
              <a:t>코웨이</a:t>
            </a:r>
            <a:r>
              <a:rPr lang="ko-KR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 브랜드 및 제품 관련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문항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. B1 ~ B8_1_1 (26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</a:p>
          <a:p>
            <a:pPr lvl="1"/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C </a:t>
            </a:r>
            <a:r>
              <a:rPr lang="ko-KR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질문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endParaRPr lang="en-US" altLang="ko-KR" dirty="0" smtClean="0">
              <a:latin typeface="YDIYGO330" panose="02030504000101010101" pitchFamily="18" charset="-127"/>
              <a:ea typeface="YDIYGO330" panose="02030504000101010101" pitchFamily="18" charset="-127"/>
            </a:endParaRPr>
          </a:p>
          <a:p>
            <a:pPr lvl="2"/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가족 </a:t>
            </a:r>
            <a:r>
              <a:rPr lang="ko-KR" altLang="en-US" sz="1600" dirty="0" err="1">
                <a:latin typeface="YDIYGO330" panose="02030504000101010101" pitchFamily="18" charset="-127"/>
                <a:ea typeface="YDIYGO330" panose="02030504000101010101" pitchFamily="18" charset="-127"/>
              </a:rPr>
              <a:t>환경성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 질환 </a:t>
            </a:r>
            <a:r>
              <a:rPr lang="ko-KR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관련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문항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. C1 ~ C3C_26_6 (841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</a:p>
          <a:p>
            <a:pPr lvl="1"/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D </a:t>
            </a:r>
            <a:r>
              <a:rPr lang="ko-KR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질문</a:t>
            </a:r>
            <a:endParaRPr lang="en-US" altLang="ko-KR" dirty="0" smtClean="0">
              <a:latin typeface="YDIYGO330" panose="02030504000101010101" pitchFamily="18" charset="-127"/>
              <a:ea typeface="YDIYGO330" panose="02030504000101010101" pitchFamily="18" charset="-127"/>
            </a:endParaRPr>
          </a:p>
          <a:p>
            <a:pPr lvl="2"/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거주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형태 및 </a:t>
            </a:r>
            <a:r>
              <a:rPr lang="ko-KR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환경 관련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문항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. D1 ~ D13_1_9 (52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</a:p>
          <a:p>
            <a:pPr lvl="1"/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E </a:t>
            </a:r>
            <a:r>
              <a:rPr lang="ko-KR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질문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</a:p>
          <a:p>
            <a:pPr lvl="2"/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거주 내부 환경 및 사용 가구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,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생활가전 제품 관련 문항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. E1 ~ E13A_6 (86 </a:t>
            </a:r>
            <a:r>
              <a:rPr lang="ko-KR" altLang="en-US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sz="1600" dirty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</a:p>
          <a:p>
            <a:pPr lvl="0"/>
            <a:endParaRPr lang="ko-KR" altLang="en-US" sz="1500" dirty="0">
              <a:latin typeface="YDIYGO330" panose="02030504000101010101" pitchFamily="18" charset="-127"/>
              <a:ea typeface="YDIYGO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251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000" dirty="0">
                <a:latin typeface="YDIYGO330" panose="02030504000101010101" pitchFamily="18" charset="-127"/>
                <a:ea typeface="YDIYGO330" panose="02030504000101010101" pitchFamily="18" charset="-127"/>
              </a:rPr>
              <a:t>설문지 주요 </a:t>
            </a:r>
            <a:r>
              <a:rPr lang="ko-KR" altLang="en-US" sz="20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내용</a:t>
            </a:r>
            <a:endParaRPr lang="en-US" altLang="ko-KR" sz="2000" dirty="0" smtClean="0">
              <a:latin typeface="YDIYGO330" panose="02030504000101010101" pitchFamily="18" charset="-127"/>
              <a:ea typeface="YDIYGO330" panose="02030504000101010101" pitchFamily="18" charset="-127"/>
            </a:endParaRPr>
          </a:p>
          <a:p>
            <a:pPr lvl="1"/>
            <a:r>
              <a:rPr lang="en-US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F </a:t>
            </a:r>
            <a:r>
              <a:rPr lang="ko-KR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질문</a:t>
            </a:r>
            <a:r>
              <a:rPr lang="en-US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</a:p>
          <a:p>
            <a:pPr marL="1143000" lvl="2" indent="-228600"/>
            <a:r>
              <a:rPr lang="ko-KR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공기청정기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사용 </a:t>
            </a:r>
            <a:r>
              <a:rPr lang="ko-KR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관련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문항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. F1 ~ F2_4_10, (25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</a:p>
          <a:p>
            <a:pPr lvl="1"/>
            <a:r>
              <a:rPr lang="en-US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G </a:t>
            </a:r>
            <a:r>
              <a:rPr lang="ko-KR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질문</a:t>
            </a:r>
            <a:r>
              <a:rPr lang="en-US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</a:p>
          <a:p>
            <a:pPr marL="1143000" lvl="2" indent="-228600"/>
            <a:r>
              <a:rPr lang="ko-KR" altLang="ko-KR" dirty="0" err="1">
                <a:latin typeface="YDIYGO330" panose="02030504000101010101" pitchFamily="18" charset="-127"/>
                <a:ea typeface="YDIYGO330" panose="02030504000101010101" pitchFamily="18" charset="-127"/>
              </a:rPr>
              <a:t>공기질</a:t>
            </a:r>
            <a:r>
              <a:rPr lang="ko-KR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 측정 서비스 관련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문항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. G1 ~G4 (6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 </a:t>
            </a:r>
          </a:p>
          <a:p>
            <a:pPr lvl="1"/>
            <a:r>
              <a:rPr lang="en-US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DE </a:t>
            </a:r>
            <a:r>
              <a:rPr lang="ko-KR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질문</a:t>
            </a:r>
            <a:r>
              <a:rPr lang="en-US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</a:p>
          <a:p>
            <a:pPr lvl="2"/>
            <a:r>
              <a:rPr lang="ko-KR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응답자 개인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정보</a:t>
            </a:r>
            <a:r>
              <a:rPr lang="ko-KR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문항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. DE1 ~ 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DE3 (4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  <a:r>
              <a:rPr lang="en-US" altLang="ko-KR" sz="16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</a:p>
          <a:p>
            <a:pPr lvl="1"/>
            <a:r>
              <a:rPr lang="en-US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Q</a:t>
            </a:r>
            <a:r>
              <a:rPr lang="ko-KR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질문</a:t>
            </a:r>
            <a:r>
              <a:rPr lang="en-US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</a:p>
          <a:p>
            <a:pPr marL="1143000" lvl="2" indent="-228600"/>
            <a:r>
              <a:rPr lang="en-US" altLang="ko-KR" dirty="0" err="1">
                <a:latin typeface="YDIYGO330" panose="02030504000101010101" pitchFamily="18" charset="-127"/>
                <a:ea typeface="YDIYGO330" panose="02030504000101010101" pitchFamily="18" charset="-127"/>
              </a:rPr>
              <a:t>Coway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ko-KR" dirty="0" err="1">
                <a:latin typeface="YDIYGO330" panose="02030504000101010101" pitchFamily="18" charset="-127"/>
                <a:ea typeface="YDIYGO330" panose="02030504000101010101" pitchFamily="18" charset="-127"/>
              </a:rPr>
              <a:t>렌탈서비스</a:t>
            </a:r>
            <a:r>
              <a:rPr lang="ko-KR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 관련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문항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. Q1 ~ Q18 (65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</a:p>
          <a:p>
            <a:pPr lvl="1"/>
            <a:r>
              <a:rPr lang="en-US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S</a:t>
            </a:r>
            <a:r>
              <a:rPr lang="ko-KR" altLang="ko-KR" sz="1800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질문 </a:t>
            </a:r>
            <a:endParaRPr lang="en-US" altLang="ko-KR" dirty="0">
              <a:latin typeface="YDIYGO330" panose="02030504000101010101" pitchFamily="18" charset="-127"/>
              <a:ea typeface="YDIYGO330" panose="02030504000101010101" pitchFamily="18" charset="-127"/>
            </a:endParaRPr>
          </a:p>
          <a:p>
            <a:pPr marL="1143000" lvl="2" indent="-228600"/>
            <a:r>
              <a:rPr lang="ko-KR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주거지 관련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문항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. S1 ~ </a:t>
            </a:r>
            <a:r>
              <a:rPr lang="en-US" altLang="ko-KR" dirty="0" smtClean="0">
                <a:latin typeface="YDIYGO330" panose="02030504000101010101" pitchFamily="18" charset="-127"/>
                <a:ea typeface="YDIYGO330" panose="02030504000101010101" pitchFamily="18" charset="-127"/>
              </a:rPr>
              <a:t>S5 (6 </a:t>
            </a:r>
            <a:r>
              <a:rPr lang="ko-KR" altLang="en-US" dirty="0">
                <a:latin typeface="YDIYGO330" panose="02030504000101010101" pitchFamily="18" charset="-127"/>
                <a:ea typeface="YDIYGO330" panose="02030504000101010101" pitchFamily="18" charset="-127"/>
              </a:rPr>
              <a:t>개</a:t>
            </a:r>
            <a:r>
              <a:rPr lang="en-US" altLang="ko-KR" dirty="0">
                <a:latin typeface="YDIYGO330" panose="02030504000101010101" pitchFamily="18" charset="-127"/>
                <a:ea typeface="YDIYGO330" panose="02030504000101010101" pitchFamily="18" charset="-127"/>
              </a:rPr>
              <a:t>)</a:t>
            </a:r>
            <a:endParaRPr lang="ko-KR" altLang="ko-KR" dirty="0">
              <a:latin typeface="YDIYGO330" panose="02030504000101010101" pitchFamily="18" charset="-127"/>
              <a:ea typeface="YDIYGO330" panose="02030504000101010101" pitchFamily="18" charset="-127"/>
            </a:endParaRPr>
          </a:p>
          <a:p>
            <a:pPr marL="0" indent="0">
              <a:buNone/>
            </a:pPr>
            <a:endParaRPr lang="ko-KR" altLang="en-US" dirty="0">
              <a:latin typeface="YDIYGO330" panose="02030504000101010101" pitchFamily="18" charset="-127"/>
              <a:ea typeface="YDIYGO330" panose="02030504000101010101" pitchFamily="18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8B96-AF44-4562-8E99-BC707AF3CBFB}" type="slidenum">
              <a:rPr lang="ko-KR" altLang="en-US" smtClean="0"/>
              <a:t>79</a:t>
            </a:fld>
            <a:endParaRPr lang="ko-KR" altLang="en-US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별첨</a:t>
            </a:r>
            <a:r>
              <a:rPr lang="en-US" altLang="ko-KR" dirty="0" smtClean="0"/>
              <a:t>4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497353" y="821405"/>
            <a:ext cx="3747388" cy="421881"/>
            <a:chOff x="497353" y="821405"/>
            <a:chExt cx="3747388" cy="421881"/>
          </a:xfrm>
        </p:grpSpPr>
        <p:sp>
          <p:nvSpPr>
            <p:cNvPr id="6" name="직사각형 5"/>
            <p:cNvSpPr/>
            <p:nvPr/>
          </p:nvSpPr>
          <p:spPr>
            <a:xfrm>
              <a:off x="497353" y="821405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282828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88402" y="830114"/>
              <a:ext cx="36563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설문지 </a:t>
              </a:r>
              <a:r>
                <a:rPr lang="en-US" altLang="ko-KR" sz="2000" dirty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- </a:t>
              </a:r>
              <a:r>
                <a:rPr lang="en-US" altLang="ko-KR" sz="20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Quest.sas7bdat</a:t>
              </a:r>
              <a:r>
                <a:rPr lang="ko-KR" altLang="en-US" sz="2000" dirty="0" smtClean="0"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  </a:t>
              </a:r>
              <a:endPara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8321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40586" y="734511"/>
            <a:ext cx="115164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342956" y="6343120"/>
            <a:ext cx="115140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66713" y="132965"/>
            <a:ext cx="6943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2.2. </a:t>
            </a:r>
            <a:r>
              <a:rPr lang="ko-KR" altLang="en-US" sz="32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준비</a:t>
            </a:r>
            <a:endParaRPr lang="en-US" altLang="ko-KR" sz="32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402" y="833749"/>
            <a:ext cx="3013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YDIYGO330" charset="0"/>
                <a:ea typeface="YDIYGO330" charset="0"/>
                <a:cs typeface="YDIYGO330" charset="0"/>
              </a:rPr>
              <a:t>테이블 설명 </a:t>
            </a:r>
            <a:endParaRPr lang="ko-KR" altLang="en-US" sz="20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015609" y="43385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-윤고딕330" panose="02030504000101010101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97353" y="811978"/>
            <a:ext cx="91049" cy="42188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82828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975799" y="1339118"/>
            <a:ext cx="2144110" cy="914400"/>
            <a:chOff x="975799" y="1613438"/>
            <a:chExt cx="2144110" cy="914400"/>
          </a:xfrm>
        </p:grpSpPr>
        <p:grpSp>
          <p:nvGrpSpPr>
            <p:cNvPr id="9" name="Group 8"/>
            <p:cNvGrpSpPr/>
            <p:nvPr/>
          </p:nvGrpSpPr>
          <p:grpSpPr>
            <a:xfrm>
              <a:off x="975799" y="1613438"/>
              <a:ext cx="2144110" cy="914400"/>
              <a:chOff x="1061545" y="1827749"/>
              <a:chExt cx="2144110" cy="914400"/>
            </a:xfrm>
          </p:grpSpPr>
          <p:sp>
            <p:nvSpPr>
              <p:cNvPr id="5" name="Rounded Rectangle 4"/>
              <p:cNvSpPr/>
              <p:nvPr/>
            </p:nvSpPr>
            <p:spPr>
              <a:xfrm>
                <a:off x="1061545" y="1827749"/>
                <a:ext cx="2144110" cy="914400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-윤고딕330" panose="02030504000101010101" pitchFamily="18" charset="-127"/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1133105" y="1905632"/>
                <a:ext cx="2000989" cy="762000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-윤고딕330" panose="02030504000101010101" pitchFamily="18" charset="-127"/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1309988" y="1857371"/>
              <a:ext cx="15151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 smtClean="0">
                  <a:latin typeface="YDIYGO320" charset="0"/>
                  <a:ea typeface="YDIYGO320" charset="0"/>
                  <a:cs typeface="YDIYGO320" charset="0"/>
                </a:rPr>
                <a:t>분석용 테이블</a:t>
              </a:r>
              <a:endParaRPr lang="en-US" b="1" dirty="0">
                <a:latin typeface="YDIYGO320" charset="0"/>
                <a:ea typeface="YDIYGO320" charset="0"/>
                <a:cs typeface="YDIYGO320" charset="0"/>
              </a:endParaRPr>
            </a:p>
          </p:txBody>
        </p:sp>
      </p:grpSp>
      <p:cxnSp>
        <p:nvCxnSpPr>
          <p:cNvPr id="17" name="Curved Connector 16"/>
          <p:cNvCxnSpPr>
            <a:stCxn id="5" idx="2"/>
          </p:cNvCxnSpPr>
          <p:nvPr/>
        </p:nvCxnSpPr>
        <p:spPr>
          <a:xfrm rot="5400000">
            <a:off x="591655" y="2327318"/>
            <a:ext cx="1530000" cy="1382400"/>
          </a:xfrm>
          <a:prstGeom prst="curvedConnector3">
            <a:avLst/>
          </a:prstGeom>
          <a:ln>
            <a:solidFill>
              <a:schemeClr val="tx1"/>
            </a:solidFill>
            <a:prstDash val="sysDot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5" idx="2"/>
          </p:cNvCxnSpPr>
          <p:nvPr/>
        </p:nvCxnSpPr>
        <p:spPr>
          <a:xfrm rot="16200000" flipH="1">
            <a:off x="1974053" y="2327130"/>
            <a:ext cx="1530000" cy="1382400"/>
          </a:xfrm>
          <a:prstGeom prst="curvedConnector3">
            <a:avLst/>
          </a:prstGeom>
          <a:ln>
            <a:solidFill>
              <a:schemeClr val="tx1"/>
            </a:solidFill>
            <a:prstDash val="sysDot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28381" y="4401625"/>
            <a:ext cx="2412460" cy="54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실외 대기오염도</a:t>
            </a:r>
            <a:r>
              <a:rPr lang="en-US" altLang="ko-KR" sz="1400" dirty="0" err="1" smtClean="0">
                <a:latin typeface="YDIYGO330" charset="0"/>
                <a:ea typeface="YDIYGO330" charset="0"/>
                <a:cs typeface="YDIYGO330" charset="0"/>
              </a:rPr>
              <a:t>Air_Pollute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28381" y="5039356"/>
            <a:ext cx="2412460" cy="54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일별 기상 관측 정보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Weather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42949" y="5677089"/>
            <a:ext cx="2412460" cy="5388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명세서 일반내역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20Table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42949" y="3426476"/>
            <a:ext cx="2413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YDIYGO320" charset="0"/>
                <a:ea typeface="YDIYGO320" charset="0"/>
                <a:cs typeface="YDIYGO320" charset="0"/>
              </a:rPr>
              <a:t>Join key</a:t>
            </a:r>
            <a:r>
              <a:rPr lang="ko-KR" altLang="en-US" dirty="0" smtClean="0">
                <a:latin typeface="YDIYGO320" charset="0"/>
                <a:ea typeface="YDIYGO320" charset="0"/>
                <a:cs typeface="YDIYGO320" charset="0"/>
              </a:rPr>
              <a:t> </a:t>
            </a:r>
            <a:r>
              <a:rPr lang="en-US" altLang="ko-KR" dirty="0" smtClean="0">
                <a:latin typeface="YDIYGO320" charset="0"/>
                <a:ea typeface="YDIYGO320" charset="0"/>
                <a:cs typeface="YDIYGO320" charset="0"/>
              </a:rPr>
              <a:t>:</a:t>
            </a:r>
            <a:r>
              <a:rPr lang="ko-KR" altLang="en-US" dirty="0" smtClean="0">
                <a:latin typeface="YDIYGO320" charset="0"/>
                <a:ea typeface="YDIYGO320" charset="0"/>
                <a:cs typeface="YDIYGO320" charset="0"/>
              </a:rPr>
              <a:t> </a:t>
            </a:r>
            <a:r>
              <a:rPr lang="en-US" altLang="ko-KR" dirty="0" smtClean="0">
                <a:latin typeface="YDIYGO320" charset="0"/>
                <a:ea typeface="YDIYGO320" charset="0"/>
                <a:cs typeface="YDIYGO320" charset="0"/>
              </a:rPr>
              <a:t>date, place</a:t>
            </a:r>
            <a:endParaRPr lang="en-US" altLang="ko-KR" dirty="0"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935955" y="1812195"/>
            <a:ext cx="2412460" cy="5388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실외 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대기오염도</a:t>
            </a:r>
            <a:r>
              <a:rPr lang="en-US" altLang="ko-KR" sz="1400" dirty="0" err="1">
                <a:latin typeface="YDIYGO330" charset="0"/>
                <a:ea typeface="YDIYGO330" charset="0"/>
                <a:cs typeface="YDIYGO330" charset="0"/>
              </a:rPr>
              <a:t>Air_Pollute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784825" y="1812195"/>
            <a:ext cx="2412460" cy="53884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일별 기상 관측 정보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Weather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633695" y="1812195"/>
            <a:ext cx="2412460" cy="5388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명세서 일반내역</a:t>
            </a:r>
            <a:endParaRPr lang="en-US" altLang="ko-KR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sz="1400" dirty="0" smtClean="0">
                <a:latin typeface="YDIYGO330" charset="0"/>
                <a:ea typeface="YDIYGO330" charset="0"/>
                <a:cs typeface="YDIYGO330" charset="0"/>
              </a:rPr>
              <a:t>20Table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69536" y="3730338"/>
            <a:ext cx="3156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latin typeface="YDIYGO330" charset="0"/>
                <a:ea typeface="YDIYGO330" charset="0"/>
                <a:cs typeface="YDIYGO330" charset="0"/>
              </a:rPr>
              <a:t>date</a:t>
            </a:r>
            <a:r>
              <a:rPr lang="ko-KR" altLang="en-US" b="1" dirty="0" smtClean="0">
                <a:latin typeface="YDIYGO330" charset="0"/>
                <a:ea typeface="YDIYGO330" charset="0"/>
                <a:cs typeface="YDIYGO330" charset="0"/>
              </a:rPr>
              <a:t>의 범위</a:t>
            </a:r>
            <a:endParaRPr lang="en-US" altLang="ko-KR" b="1" dirty="0" smtClean="0">
              <a:latin typeface="YDIYGO330" charset="0"/>
              <a:ea typeface="YDIYGO330" charset="0"/>
              <a:cs typeface="YDIYGO330" charset="0"/>
            </a:endParaRPr>
          </a:p>
          <a:p>
            <a:pPr algn="ctr"/>
            <a:r>
              <a:rPr lang="en-US" altLang="ko-KR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2012-01-01</a:t>
            </a:r>
            <a:r>
              <a:rPr lang="ko-KR" altLang="en-US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 </a:t>
            </a:r>
            <a:r>
              <a:rPr lang="en-US" altLang="ko-KR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~</a:t>
            </a:r>
            <a:r>
              <a:rPr lang="ko-KR" altLang="en-US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 </a:t>
            </a:r>
            <a:r>
              <a:rPr lang="en-US" altLang="ko-KR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2014-08-31</a:t>
            </a:r>
            <a:endParaRPr lang="en-US" b="1" dirty="0">
              <a:solidFill>
                <a:srgbClr val="FD5555"/>
              </a:solidFill>
              <a:latin typeface="YDIYGO330" charset="0"/>
              <a:ea typeface="YDIYGO330" charset="0"/>
              <a:cs typeface="YDIYGO330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4332185" y="2647607"/>
          <a:ext cx="1620000" cy="29520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0000"/>
              </a:tblGrid>
              <a:tr h="328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date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28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weekday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28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place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28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NO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28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O3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28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CO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28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SO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28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PM10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  <a:tr h="328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PM25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6338448" y="2632902"/>
          <a:ext cx="1620000" cy="29667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0000"/>
              </a:tblGrid>
              <a:tr h="3296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avg_wind_speed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96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avg_wind_direction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96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max_wind_speed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96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max_wind_direction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96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temp_max_wind_speed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96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temp_max_wind_direction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96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96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min_temp</a:t>
                      </a:r>
                    </a:p>
                  </a:txBody>
                  <a:tcPr marL="0" marR="0" marT="0" marB="0" anchor="ctr"/>
                </a:tc>
              </a:tr>
              <a:tr h="3296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range_humi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  <p:graphicFrame>
        <p:nvGraphicFramePr>
          <p:cNvPr id="30" name="Table 29"/>
          <p:cNvGraphicFramePr>
            <a:graphicFrameLocks noGrp="1"/>
          </p:cNvGraphicFramePr>
          <p:nvPr>
            <p:extLst/>
          </p:nvPr>
        </p:nvGraphicFramePr>
        <p:xfrm>
          <a:off x="8091505" y="2632900"/>
          <a:ext cx="1620000" cy="196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0000"/>
              </a:tblGrid>
              <a:tr h="327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7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precipi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7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avg_humi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7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min_humi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7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max_humi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  <a:tr h="327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range_temp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10029925" y="2632902"/>
          <a:ext cx="1620000" cy="32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0000"/>
              </a:tblGrid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PAT_TOT</a:t>
                      </a:r>
                      <a:endParaRPr lang="en-US" sz="140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7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969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</a:t>
            </a:r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준비</a:t>
            </a:r>
            <a:endParaRPr 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934180" y="2440734"/>
          <a:ext cx="4632960" cy="31914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31520"/>
                <a:gridCol w="1423544"/>
                <a:gridCol w="2477896"/>
              </a:tblGrid>
              <a:tr h="279926"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ko-KR" altLang="en-US" sz="1600" b="1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  <a:cs typeface="+mn-cs"/>
                        </a:rPr>
                        <a:t>번호</a:t>
                      </a:r>
                      <a:endParaRPr lang="ko-KR" altLang="en-US" sz="1600" b="1" u="none" strike="noStrike" kern="1200" dirty="0">
                        <a:solidFill>
                          <a:schemeClr val="tx1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  <a:cs typeface="+mn-cs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ko-KR" altLang="en-US" sz="16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  <a:cs typeface="+mn-cs"/>
                        </a:rPr>
                        <a:t>변수 이름</a:t>
                      </a: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ko-KR" altLang="en-US" sz="16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  <a:cs typeface="+mn-cs"/>
                        </a:rPr>
                        <a:t>변수 </a:t>
                      </a:r>
                      <a:r>
                        <a:rPr lang="ko-KR" altLang="en-US" sz="1600" b="1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  <a:cs typeface="+mn-cs"/>
                        </a:rPr>
                        <a:t>설명</a:t>
                      </a:r>
                      <a:endParaRPr lang="ko-KR" altLang="en-US" sz="1600" b="1" u="none" strike="noStrike" kern="1200" dirty="0">
                        <a:solidFill>
                          <a:schemeClr val="tx1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  <a:cs typeface="+mn-cs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06000"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altLang="ko-K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date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ko-KR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관측일자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altLang="ko-KR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</a:t>
                      </a:r>
                      <a:endParaRPr lang="en-US" altLang="ko-KR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weekday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ko-KR" alt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요일</a:t>
                      </a:r>
                      <a:br>
                        <a:rPr lang="ko-KR" alt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</a:br>
                      <a:r>
                        <a:rPr lang="en-US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1: </a:t>
                      </a:r>
                      <a:r>
                        <a:rPr lang="ko-KR" altLang="en-US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일요일</a:t>
                      </a:r>
                      <a:r>
                        <a:rPr lang="en-US" altLang="ko-KR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,</a:t>
                      </a:r>
                      <a:r>
                        <a:rPr lang="ko-KR" altLang="en-US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 </a:t>
                      </a:r>
                      <a:r>
                        <a:rPr lang="en-US" altLang="ko-KR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…</a:t>
                      </a:r>
                      <a:r>
                        <a:rPr lang="ko-KR" altLang="en-US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 </a:t>
                      </a:r>
                      <a:r>
                        <a:rPr lang="en-US" altLang="ko-KR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,</a:t>
                      </a:r>
                      <a:r>
                        <a:rPr lang="ko-KR" altLang="en-US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 </a:t>
                      </a:r>
                      <a:r>
                        <a:rPr lang="en-US" altLang="ko-KR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7:</a:t>
                      </a:r>
                      <a:r>
                        <a:rPr lang="ko-KR" altLang="en-US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 토요일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altLang="ko-KR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600" b="0" i="0" u="none" strike="noStrike" kern="120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place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ko-KR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관측장소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altLang="ko-KR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4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no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ko-KR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이산화질소 농도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altLang="ko-KR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o3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ko-KR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오존 농도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altLang="ko-KR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6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co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ko-KR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일산화탄소 농도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altLang="ko-KR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7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so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ko-KR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아황산가스 농도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altLang="ko-KR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8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pm10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ko-KR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미세먼지 농도</a:t>
                      </a:r>
                    </a:p>
                  </a:txBody>
                  <a:tcPr marL="54000" marR="6350" marT="6350" marB="0" anchor="ctr"/>
                </a:tc>
              </a:tr>
              <a:tr h="306000"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altLang="ko-KR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9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pm25</a:t>
                      </a:r>
                    </a:p>
                  </a:txBody>
                  <a:tcPr marL="5400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1" hangingPunct="1"/>
                      <a:r>
                        <a:rPr lang="ko-KR" altLang="en-US" sz="16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초미세먼지</a:t>
                      </a:r>
                      <a:r>
                        <a:rPr lang="ko-KR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 농도</a:t>
                      </a:r>
                    </a:p>
                  </a:txBody>
                  <a:tcPr marL="54000" marR="6350" marT="6350" marB="0" anchor="ctr"/>
                </a:tc>
              </a:tr>
            </a:tbl>
          </a:graphicData>
        </a:graphic>
      </p:graphicFrame>
      <p:grpSp>
        <p:nvGrpSpPr>
          <p:cNvPr id="7" name="그룹 6"/>
          <p:cNvGrpSpPr/>
          <p:nvPr/>
        </p:nvGrpSpPr>
        <p:grpSpPr>
          <a:xfrm>
            <a:off x="497353" y="811978"/>
            <a:ext cx="2557480" cy="421881"/>
            <a:chOff x="394726" y="1041850"/>
            <a:chExt cx="2557480" cy="421881"/>
          </a:xfrm>
        </p:grpSpPr>
        <p:sp>
          <p:nvSpPr>
            <p:cNvPr id="8" name="직사각형 7"/>
            <p:cNvSpPr/>
            <p:nvPr/>
          </p:nvSpPr>
          <p:spPr>
            <a:xfrm>
              <a:off x="394726" y="1041850"/>
              <a:ext cx="91049" cy="421881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28282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85775" y="1050559"/>
              <a:ext cx="24664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설명  </a:t>
              </a:r>
              <a:endParaRPr lang="ko-KR" altLang="en-US" sz="20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48" y="777970"/>
            <a:ext cx="1642790" cy="5436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199173" y="2029126"/>
            <a:ext cx="2246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대기오염 환경기준</a:t>
            </a:r>
            <a:endParaRPr lang="en-US" dirty="0">
              <a:latin typeface="YDIYGO330" charset="0"/>
              <a:ea typeface="YDIYGO330" charset="0"/>
              <a:cs typeface="YDIYGO330" charset="0"/>
            </a:endParaRPr>
          </a:p>
        </p:txBody>
      </p:sp>
      <p:graphicFrame>
        <p:nvGraphicFramePr>
          <p:cNvPr id="13" name="표 4"/>
          <p:cNvGraphicFramePr>
            <a:graphicFrameLocks noGrp="1"/>
          </p:cNvGraphicFramePr>
          <p:nvPr>
            <p:extLst/>
          </p:nvPr>
        </p:nvGraphicFramePr>
        <p:xfrm>
          <a:off x="6298660" y="2404824"/>
          <a:ext cx="5009420" cy="367454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35782"/>
                <a:gridCol w="3373638"/>
              </a:tblGrid>
              <a:tr h="310622"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ko-KR" altLang="en-US" sz="1600" b="1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  <a:cs typeface="+mn-cs"/>
                        </a:rPr>
                        <a:t>항목</a:t>
                      </a:r>
                      <a:endParaRPr lang="ko-KR" altLang="en-US" sz="1600" b="1" u="none" strike="noStrike" kern="1200" dirty="0">
                        <a:solidFill>
                          <a:schemeClr val="tx1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  <a:cs typeface="+mn-cs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ko-KR" altLang="en-US" sz="1600" b="1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  <a:cs typeface="+mn-cs"/>
                        </a:rPr>
                        <a:t>환경기준</a:t>
                      </a:r>
                      <a:endParaRPr lang="ko-KR" altLang="en-US" sz="1600" b="1" u="none" strike="noStrike" kern="1200" dirty="0">
                        <a:solidFill>
                          <a:schemeClr val="tx1"/>
                        </a:solidFill>
                        <a:effectLst/>
                        <a:latin typeface="-윤고딕320" panose="02030504000101010101" pitchFamily="18" charset="-127"/>
                        <a:ea typeface="-윤고딕320" panose="02030504000101010101" pitchFamily="18" charset="-127"/>
                        <a:cs typeface="+mn-cs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717317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이산화질소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(NO</a:t>
                      </a:r>
                      <a:r>
                        <a:rPr lang="en-US" altLang="ko-KR" sz="1400" b="0" i="0" u="none" strike="noStrike" baseline="-250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</a:t>
                      </a:r>
                      <a:r>
                        <a:rPr lang="en-US" altLang="ko-KR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)</a:t>
                      </a:r>
                      <a:endParaRPr lang="en-US" altLang="ko-KR" sz="1400" b="0" i="0" u="none" strike="noStrike" baseline="-25000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연간평균치 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0.03ppm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</a:t>
                      </a:r>
                    </a:p>
                    <a:p>
                      <a:pPr algn="ctr"/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24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 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0.06ppm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</a:t>
                      </a:r>
                    </a:p>
                    <a:p>
                      <a:pPr algn="ctr"/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 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0.10ppm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</a:t>
                      </a:r>
                    </a:p>
                  </a:txBody>
                  <a:tcPr marL="54000" marR="6350" marT="6350" marB="0"/>
                </a:tc>
              </a:tr>
              <a:tr h="480560">
                <a:tc>
                  <a:txBody>
                    <a:bodyPr/>
                    <a:lstStyle/>
                    <a:p>
                      <a:pPr marL="0" marR="0" indent="0" algn="ctr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오존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(O</a:t>
                      </a:r>
                      <a:r>
                        <a:rPr lang="en-US" altLang="ko-KR" sz="1400" b="0" i="0" u="none" strike="noStrike" baseline="-250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3</a:t>
                      </a:r>
                      <a:r>
                        <a:rPr lang="en-US" altLang="ko-KR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)</a:t>
                      </a:r>
                      <a:endParaRPr lang="en-US" altLang="ko-KR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8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 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0.06ppm</a:t>
                      </a:r>
                      <a:r>
                        <a:rPr lang="ko-KR" altLang="en-US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이하</a:t>
                      </a:r>
                    </a:p>
                    <a:p>
                      <a:pPr algn="ctr"/>
                      <a:r>
                        <a:rPr lang="en-US" altLang="ko-KR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  <a:r>
                        <a:rPr lang="ko-KR" altLang="en-US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 </a:t>
                      </a:r>
                      <a:r>
                        <a:rPr lang="en-US" altLang="ko-KR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0.1ppm</a:t>
                      </a:r>
                      <a:r>
                        <a:rPr lang="ko-KR" altLang="en-US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</a:t>
                      </a:r>
                      <a:endParaRPr lang="en-US" sz="1400" b="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717317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아황산가스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(SO</a:t>
                      </a:r>
                      <a:r>
                        <a:rPr lang="en-US" altLang="ko-KR" sz="1400" b="0" i="0" u="none" strike="noStrike" baseline="-2500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</a:t>
                      </a:r>
                      <a:r>
                        <a:rPr lang="en-US" altLang="ko-KR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)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연간평균치 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0.02ppm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</a:t>
                      </a:r>
                    </a:p>
                    <a:p>
                      <a:pPr algn="ctr"/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24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</a:t>
                      </a:r>
                      <a:r>
                        <a:rPr lang="ko-KR" altLang="en-US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</a:t>
                      </a:r>
                      <a:r>
                        <a:rPr lang="en-US" altLang="ko-KR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0.05ppm</a:t>
                      </a:r>
                      <a:r>
                        <a:rPr lang="ko-KR" altLang="en-US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 이하</a:t>
                      </a:r>
                    </a:p>
                    <a:p>
                      <a:pPr algn="ctr"/>
                      <a:r>
                        <a:rPr lang="en-US" altLang="ko-KR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  <a:r>
                        <a:rPr lang="ko-KR" altLang="en-US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 </a:t>
                      </a:r>
                      <a:r>
                        <a:rPr lang="en-US" altLang="ko-KR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0.15ppm </a:t>
                      </a:r>
                      <a:r>
                        <a:rPr lang="ko-KR" altLang="en-US" sz="1400" b="0" baseline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</a:t>
                      </a:r>
                      <a:endParaRPr lang="en-US" sz="1400" b="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480560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일산화탄소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(CO)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8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 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9ppm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</a:t>
                      </a:r>
                    </a:p>
                    <a:p>
                      <a:pPr algn="ctr"/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 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25ppm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</a:t>
                      </a:r>
                      <a:endParaRPr lang="en-US" sz="1400" b="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480560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미세먼지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(PM10)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연간평균치 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50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㎍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/㎥ 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 </a:t>
                      </a:r>
                      <a:endParaRPr lang="en-US" altLang="ko-KR" sz="1400" b="0" dirty="0" smtClean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  <a:p>
                      <a:pPr algn="ctr"/>
                      <a:r>
                        <a:rPr 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24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 </a:t>
                      </a:r>
                      <a:r>
                        <a:rPr lang="en-US" altLang="ko-KR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100㎍/㎥ </a:t>
                      </a:r>
                      <a:r>
                        <a:rPr lang="ko-KR" altLang="en-US" sz="1400" b="0" dirty="0" smtClean="0">
                          <a:latin typeface="YDIYGO320" charset="0"/>
                          <a:ea typeface="YDIYGO320" charset="0"/>
                          <a:cs typeface="YDIYGO320" charset="0"/>
                        </a:rPr>
                        <a:t>이하</a:t>
                      </a:r>
                      <a:endParaRPr lang="en-US" sz="1400" b="0" dirty="0"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54000" marR="6350" marT="6350" marB="0"/>
                </a:tc>
              </a:tr>
              <a:tr h="487607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초미세먼지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(PM2.5)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연간평균치 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25㎍/㎥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이하 </a:t>
                      </a:r>
                      <a:endParaRPr lang="ko-KR" alt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24</a:t>
                      </a:r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시간평균치 </a:t>
                      </a:r>
                      <a:r>
                        <a:rPr lang="en-US" altLang="ko-KR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50㎍/㎥ </a:t>
                      </a:r>
                      <a:r>
                        <a:rPr lang="ko-KR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YDIYGO320" charset="0"/>
                          <a:ea typeface="YDIYGO320" charset="0"/>
                          <a:cs typeface="YDIYGO320" charset="0"/>
                        </a:rPr>
                        <a:t>이하 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DIYGO320" charset="0"/>
                        <a:ea typeface="YDIYGO320" charset="0"/>
                        <a:cs typeface="YDIYGO320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932109" y="6079368"/>
            <a:ext cx="23759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 smtClean="0">
                <a:latin typeface="YDIYGO320" charset="0"/>
                <a:ea typeface="YDIYGO320" charset="0"/>
                <a:cs typeface="YDIYGO320" charset="0"/>
              </a:rPr>
              <a:t>(</a:t>
            </a:r>
            <a:r>
              <a:rPr lang="ko-KR" altLang="en-US" sz="1100" dirty="0" smtClean="0">
                <a:latin typeface="YDIYGO320" charset="0"/>
                <a:ea typeface="YDIYGO320" charset="0"/>
                <a:cs typeface="YDIYGO320" charset="0"/>
              </a:rPr>
              <a:t>출처 </a:t>
            </a:r>
            <a:r>
              <a:rPr lang="en-US" altLang="ko-KR" sz="1100" dirty="0" smtClean="0">
                <a:latin typeface="YDIYGO320" charset="0"/>
                <a:ea typeface="YDIYGO320" charset="0"/>
                <a:cs typeface="YDIYGO320" charset="0"/>
              </a:rPr>
              <a:t>:</a:t>
            </a:r>
            <a:r>
              <a:rPr lang="ko-KR" altLang="en-US" sz="1100" dirty="0" smtClean="0">
                <a:latin typeface="YDIYGO320" charset="0"/>
                <a:ea typeface="YDIYGO320" charset="0"/>
                <a:cs typeface="YDIYGO320" charset="0"/>
              </a:rPr>
              <a:t> 환경정책기본법시행령 제</a:t>
            </a:r>
            <a:r>
              <a:rPr lang="en-US" altLang="ko-KR" sz="1100" dirty="0" smtClean="0">
                <a:latin typeface="YDIYGO320" charset="0"/>
                <a:ea typeface="YDIYGO320" charset="0"/>
                <a:cs typeface="YDIYGO320" charset="0"/>
              </a:rPr>
              <a:t>2</a:t>
            </a:r>
            <a:r>
              <a:rPr lang="ko-KR" altLang="en-US" sz="1100" dirty="0" smtClean="0">
                <a:latin typeface="YDIYGO320" charset="0"/>
                <a:ea typeface="YDIYGO320" charset="0"/>
                <a:cs typeface="YDIYGO320" charset="0"/>
              </a:rPr>
              <a:t>조</a:t>
            </a:r>
            <a:r>
              <a:rPr lang="en-US" altLang="ko-KR" sz="1100" dirty="0" smtClean="0">
                <a:latin typeface="YDIYGO320" charset="0"/>
                <a:ea typeface="YDIYGO320" charset="0"/>
                <a:cs typeface="YDIYGO320" charset="0"/>
              </a:rPr>
              <a:t>)</a:t>
            </a:r>
            <a:endParaRPr lang="en-US" sz="1100" dirty="0">
              <a:latin typeface="YDIYGO320" charset="0"/>
              <a:ea typeface="YDIYGO320" charset="0"/>
              <a:cs typeface="YDIYGO320" charset="0"/>
            </a:endParaRPr>
          </a:p>
        </p:txBody>
      </p:sp>
      <p:sp>
        <p:nvSpPr>
          <p:cNvPr id="14" name="직사각형 7"/>
          <p:cNvSpPr/>
          <p:nvPr/>
        </p:nvSpPr>
        <p:spPr>
          <a:xfrm>
            <a:off x="10596648" y="185871"/>
            <a:ext cx="1260390" cy="406465"/>
          </a:xfrm>
          <a:prstGeom prst="rect">
            <a:avLst/>
          </a:prstGeom>
          <a:solidFill>
            <a:srgbClr val="4B80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주제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51919" y="5683829"/>
            <a:ext cx="23086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관측치 </a:t>
            </a:r>
            <a:r>
              <a:rPr lang="en-US" altLang="ko-KR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:</a:t>
            </a:r>
            <a:r>
              <a:rPr lang="ko-KR" altLang="en-US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 당일 </a:t>
            </a:r>
            <a:r>
              <a:rPr lang="en-US" altLang="ko-KR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24</a:t>
            </a:r>
            <a:r>
              <a:rPr lang="ko-KR" altLang="en-US" sz="1400" b="1" dirty="0" smtClean="0">
                <a:solidFill>
                  <a:srgbClr val="FD5555"/>
                </a:solidFill>
                <a:latin typeface="YDIYGO330" charset="0"/>
                <a:ea typeface="YDIYGO330" charset="0"/>
                <a:cs typeface="YDIYGO330" charset="0"/>
              </a:rPr>
              <a:t>시간평균치</a:t>
            </a:r>
            <a:endParaRPr lang="en-US" sz="1400" b="1" dirty="0">
              <a:solidFill>
                <a:srgbClr val="FD5555"/>
              </a:solidFill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38200" y="2029126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변수 설명</a:t>
            </a:r>
            <a:endParaRPr lang="en-US" dirty="0">
              <a:latin typeface="YDIYGO330" charset="0"/>
              <a:ea typeface="YDIYGO330" charset="0"/>
              <a:cs typeface="YDIYGO330" charset="0"/>
            </a:endParaRPr>
          </a:p>
        </p:txBody>
      </p:sp>
      <p:sp>
        <p:nvSpPr>
          <p:cNvPr id="19" name="Rectangle 32"/>
          <p:cNvSpPr/>
          <p:nvPr/>
        </p:nvSpPr>
        <p:spPr>
          <a:xfrm>
            <a:off x="655320" y="1321570"/>
            <a:ext cx="2412460" cy="5388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YDIYGO330" charset="0"/>
                <a:ea typeface="YDIYGO330" charset="0"/>
                <a:cs typeface="YDIYGO330" charset="0"/>
              </a:rPr>
              <a:t>실외 </a:t>
            </a:r>
            <a:r>
              <a:rPr lang="ko-KR" altLang="en-US" dirty="0">
                <a:latin typeface="YDIYGO330" charset="0"/>
                <a:ea typeface="YDIYGO330" charset="0"/>
                <a:cs typeface="YDIYGO330" charset="0"/>
              </a:rPr>
              <a:t>대기오염도</a:t>
            </a:r>
            <a:r>
              <a:rPr lang="en-US" altLang="ko-KR" sz="1400" dirty="0" err="1">
                <a:latin typeface="YDIYGO330" charset="0"/>
                <a:ea typeface="YDIYGO330" charset="0"/>
                <a:cs typeface="YDIYGO330" charset="0"/>
              </a:rPr>
              <a:t>Air_Pollute</a:t>
            </a:r>
            <a:endParaRPr lang="en-US" sz="1400" dirty="0">
              <a:latin typeface="YDIYGO330" charset="0"/>
              <a:ea typeface="YDIYGO330" charset="0"/>
              <a:cs typeface="YDIYGO33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568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5486</TotalTime>
  <Words>5293</Words>
  <Application>Microsoft Office PowerPoint</Application>
  <PresentationFormat>와이드스크린</PresentationFormat>
  <Paragraphs>1990</Paragraphs>
  <Slides>79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79</vt:i4>
      </vt:variant>
    </vt:vector>
  </HeadingPairs>
  <TitlesOfParts>
    <vt:vector size="93" baseType="lpstr">
      <vt:lpstr>-윤고딕330</vt:lpstr>
      <vt:lpstr>Noto Sans CJK KR Medium</vt:lpstr>
      <vt:lpstr>Wingdings</vt:lpstr>
      <vt:lpstr>-윤고딕320</vt:lpstr>
      <vt:lpstr>맑은 고딕</vt:lpstr>
      <vt:lpstr>Cambria Math</vt:lpstr>
      <vt:lpstr>Noto Sans CJK KR Light</vt:lpstr>
      <vt:lpstr>YDIYGO320</vt:lpstr>
      <vt:lpstr>Calibri</vt:lpstr>
      <vt:lpstr>Cambria</vt:lpstr>
      <vt:lpstr>YDIYGO330</vt:lpstr>
      <vt:lpstr>Arial</vt:lpstr>
      <vt:lpstr>.HelveticaNeueDeskInterface-Regular</vt:lpstr>
      <vt:lpstr>Office 테마</vt:lpstr>
      <vt:lpstr>PowerPoint 프레젠테이션</vt:lpstr>
      <vt:lpstr>Contents</vt:lpstr>
      <vt:lpstr>PowerPoint 프레젠테이션</vt:lpstr>
      <vt:lpstr>1. 분석주제 이해 및 개요</vt:lpstr>
      <vt:lpstr>PowerPoint 프레젠테이션</vt:lpstr>
      <vt:lpstr>2.1. 분석주제 이해 및 개요</vt:lpstr>
      <vt:lpstr>PowerPoint 프레젠테이션</vt:lpstr>
      <vt:lpstr>PowerPoint 프레젠테이션</vt:lpstr>
      <vt:lpstr>2.2. 데이터 준비</vt:lpstr>
      <vt:lpstr>2.2. 데이터 준비</vt:lpstr>
      <vt:lpstr>2.2. 데이터 준비</vt:lpstr>
      <vt:lpstr>2.2. 데이터 준비</vt:lpstr>
      <vt:lpstr>2.2. 데이터 준비</vt:lpstr>
      <vt:lpstr>2.2. 데이터 준비</vt:lpstr>
      <vt:lpstr>2.2. 데이터 준비</vt:lpstr>
      <vt:lpstr>PowerPoint 프레젠테이션</vt:lpstr>
      <vt:lpstr>2.2. 데이터 준비</vt:lpstr>
      <vt:lpstr>2.2. 데이터 준비</vt:lpstr>
      <vt:lpstr>2.2. 데이터 준비</vt:lpstr>
      <vt:lpstr>2.2. 데이터 준비</vt:lpstr>
      <vt:lpstr>2.2. 데이터 준비</vt:lpstr>
      <vt:lpstr>PowerPoint 프레젠테이션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2.3. 데이터 분석</vt:lpstr>
      <vt:lpstr>2.4. 결론</vt:lpstr>
      <vt:lpstr>PowerPoint 프레젠테이션</vt:lpstr>
      <vt:lpstr>3.1. 분석주제 이해 및 개요</vt:lpstr>
      <vt:lpstr>3.1. 분석주제 이해 및 개요</vt:lpstr>
      <vt:lpstr>3.1. 분석주제 이해 및 개요</vt:lpstr>
      <vt:lpstr>PowerPoint 프레젠테이션</vt:lpstr>
      <vt:lpstr>PowerPoint 프레젠테이션</vt:lpstr>
      <vt:lpstr>3.2. 데이터 준비</vt:lpstr>
      <vt:lpstr>3.2. 데이터 준비</vt:lpstr>
      <vt:lpstr>PowerPoint 프레젠테이션</vt:lpstr>
      <vt:lpstr>3.3. 데이터 분석</vt:lpstr>
      <vt:lpstr>3.3. 데이터 분석</vt:lpstr>
      <vt:lpstr>3.3. 데이터 분석</vt:lpstr>
      <vt:lpstr>3.3. 데이터 분석</vt:lpstr>
      <vt:lpstr>3.3. 데이터 분석</vt:lpstr>
      <vt:lpstr>3.3. 데이터 분석</vt:lpstr>
      <vt:lpstr>3.3. 데이터 분석</vt:lpstr>
      <vt:lpstr>3.3. 데이터 분석</vt:lpstr>
      <vt:lpstr>3.3. 데이터 분석</vt:lpstr>
      <vt:lpstr>3.3. 데이터 분석</vt:lpstr>
      <vt:lpstr>3.3. 데이터 분석</vt:lpstr>
      <vt:lpstr>3.3. 데이터 분석</vt:lpstr>
      <vt:lpstr>3.4. 추가 데이터 확보</vt:lpstr>
      <vt:lpstr>3.5. 결론</vt:lpstr>
      <vt:lpstr>4. 별첨</vt:lpstr>
      <vt:lpstr>4. 별첨</vt:lpstr>
      <vt:lpstr>4. 별첨</vt:lpstr>
      <vt:lpstr>PowerPoint 프레젠테이션</vt:lpstr>
      <vt:lpstr>별첨4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연구실</dc:creator>
  <cp:lastModifiedBy>Daehani</cp:lastModifiedBy>
  <cp:revision>432</cp:revision>
  <dcterms:created xsi:type="dcterms:W3CDTF">2015-05-19T01:33:22Z</dcterms:created>
  <dcterms:modified xsi:type="dcterms:W3CDTF">2015-08-31T14:45:37Z</dcterms:modified>
</cp:coreProperties>
</file>